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8" r:id="rId2"/>
    <p:sldId id="270" r:id="rId3"/>
    <p:sldId id="26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94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6CC-ECFB-4369-BFD8-ADE5378FAA54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B792-7372-4BE5-8DBD-A85776A7DA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6CC-ECFB-4369-BFD8-ADE5378FAA54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B792-7372-4BE5-8DBD-A85776A7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6CC-ECFB-4369-BFD8-ADE5378FAA54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B792-7372-4BE5-8DBD-A85776A7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6CC-ECFB-4369-BFD8-ADE5378FAA54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B792-7372-4BE5-8DBD-A85776A7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6CC-ECFB-4369-BFD8-ADE5378FAA54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52B792-7372-4BE5-8DBD-A85776A7DA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6CC-ECFB-4369-BFD8-ADE5378FAA54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B792-7372-4BE5-8DBD-A85776A7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6CC-ECFB-4369-BFD8-ADE5378FAA54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B792-7372-4BE5-8DBD-A85776A7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6CC-ECFB-4369-BFD8-ADE5378FAA54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B792-7372-4BE5-8DBD-A85776A7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6CC-ECFB-4369-BFD8-ADE5378FAA54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B792-7372-4BE5-8DBD-A85776A7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6CC-ECFB-4369-BFD8-ADE5378FAA54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B792-7372-4BE5-8DBD-A85776A7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D6CC-ECFB-4369-BFD8-ADE5378FAA54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B792-7372-4BE5-8DBD-A85776A7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A5D6CC-ECFB-4369-BFD8-ADE5378FAA54}" type="datetimeFigureOut">
              <a:rPr lang="ru-RU" smtClean="0"/>
              <a:t>27.05.2012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52B792-7372-4BE5-8DBD-A85776A7DA3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Bashnja_zamka_Mir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be-BY" sz="5400" dirty="0" smtClean="0">
                <a:latin typeface="Bookman Old Style" pitchFamily="18" charset="0"/>
              </a:rPr>
              <a:t>АРХ</a:t>
            </a:r>
            <a:r>
              <a:rPr lang="en-US" sz="5400" dirty="0" smtClean="0">
                <a:latin typeface="Bookman Old Style" pitchFamily="18" charset="0"/>
              </a:rPr>
              <a:t>I</a:t>
            </a:r>
            <a:r>
              <a:rPr lang="be-BY" sz="5400" dirty="0" smtClean="0">
                <a:latin typeface="Bookman Old Style" pitchFamily="18" charset="0"/>
              </a:rPr>
              <a:t>ТЭКТУРА</a:t>
            </a:r>
            <a:br>
              <a:rPr lang="be-BY" sz="5400" dirty="0" smtClean="0">
                <a:latin typeface="Bookman Old Style" pitchFamily="18" charset="0"/>
              </a:rPr>
            </a:br>
            <a:r>
              <a:rPr lang="be-BY" sz="5400" dirty="0" smtClean="0">
                <a:latin typeface="Bookman Old Style" pitchFamily="18" charset="0"/>
              </a:rPr>
              <a:t>СТАРАЖЫТНЫХ ГАРАДОЎ БЕЛАРУСІ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13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67"/>
    </mc:Choice>
    <mc:Fallback>
      <p:transition spd="slow" advTm="6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Book Antiqua" pitchFamily="18" charset="0"/>
              </a:rPr>
              <a:t>Касьцёл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Сьвятога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Язэпа</a:t>
            </a:r>
            <a:r>
              <a:rPr lang="ru-RU" sz="2400" dirty="0" smtClean="0">
                <a:latin typeface="Book Antiqua" pitchFamily="18" charset="0"/>
              </a:rPr>
              <a:t> і </a:t>
            </a:r>
            <a:r>
              <a:rPr lang="ru-RU" sz="2400" dirty="0" err="1" smtClean="0">
                <a:latin typeface="Book Antiqua" pitchFamily="18" charset="0"/>
              </a:rPr>
              <a:t>калегіюм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езуітаў</a:t>
            </a:r>
            <a:r>
              <a:rPr lang="ru-RU" sz="2400" dirty="0" smtClean="0">
                <a:latin typeface="Book Antiqua" pitchFamily="18" charset="0"/>
              </a:rPr>
              <a:t> — </a:t>
            </a:r>
            <a:r>
              <a:rPr lang="ru-RU" sz="2400" dirty="0" err="1" smtClean="0">
                <a:latin typeface="Book Antiqua" pitchFamily="18" charset="0"/>
              </a:rPr>
              <a:t>колішні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рымска-каталіцкі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кляштарны</a:t>
            </a:r>
            <a:r>
              <a:rPr lang="ru-RU" sz="2400" dirty="0" smtClean="0">
                <a:latin typeface="Book Antiqua" pitchFamily="18" charset="0"/>
              </a:rPr>
              <a:t> і </a:t>
            </a:r>
            <a:r>
              <a:rPr lang="ru-RU" sz="2400" dirty="0" err="1" smtClean="0">
                <a:latin typeface="Book Antiqua" pitchFamily="18" charset="0"/>
              </a:rPr>
              <a:t>адукацыйны</a:t>
            </a:r>
            <a:r>
              <a:rPr lang="ru-RU" sz="2400" dirty="0" smtClean="0">
                <a:latin typeface="Book Antiqua" pitchFamily="18" charset="0"/>
              </a:rPr>
              <a:t> комплекс у </a:t>
            </a:r>
            <a:r>
              <a:rPr lang="ru-RU" sz="2400" dirty="0" err="1" smtClean="0">
                <a:latin typeface="Book Antiqua" pitchFamily="18" charset="0"/>
              </a:rPr>
              <a:t>Віцебску</a:t>
            </a:r>
            <a:r>
              <a:rPr lang="ru-RU" sz="2400" dirty="0" smtClean="0">
                <a:latin typeface="Book Antiqua" pitchFamily="18" charset="0"/>
              </a:rPr>
              <a:t>. </a:t>
            </a:r>
            <a:r>
              <a:rPr lang="ru-RU" sz="2400" dirty="0" err="1" smtClean="0">
                <a:latin typeface="Book Antiqua" pitchFamily="18" charset="0"/>
              </a:rPr>
              <a:t>Дзейнічаў</a:t>
            </a:r>
            <a:r>
              <a:rPr lang="ru-RU" sz="2400" dirty="0" smtClean="0">
                <a:latin typeface="Book Antiqua" pitchFamily="18" charset="0"/>
              </a:rPr>
              <a:t> у </a:t>
            </a:r>
            <a:r>
              <a:rPr lang="en-US" sz="2400" dirty="0" smtClean="0">
                <a:latin typeface="Book Antiqua" pitchFamily="18" charset="0"/>
              </a:rPr>
              <a:t>XVII — 1-</a:t>
            </a:r>
            <a:r>
              <a:rPr lang="ru-RU" sz="2400" dirty="0" smtClean="0">
                <a:latin typeface="Book Antiqua" pitchFamily="18" charset="0"/>
              </a:rPr>
              <a:t>й пал. </a:t>
            </a:r>
            <a:r>
              <a:rPr lang="en-US" sz="2400" dirty="0" smtClean="0">
                <a:latin typeface="Book Antiqua" pitchFamily="18" charset="0"/>
              </a:rPr>
              <a:t>XIX </a:t>
            </a:r>
            <a:r>
              <a:rPr lang="ru-RU" sz="2400" dirty="0" err="1" smtClean="0">
                <a:latin typeface="Book Antiqua" pitchFamily="18" charset="0"/>
              </a:rPr>
              <a:t>стст</a:t>
            </a:r>
            <a:r>
              <a:rPr lang="ru-RU" sz="2400" dirty="0" smtClean="0">
                <a:latin typeface="Book Antiqua" pitchFamily="18" charset="0"/>
              </a:rPr>
              <a:t>., </a:t>
            </a:r>
            <a:r>
              <a:rPr lang="ru-RU" sz="2400" dirty="0" err="1" smtClean="0">
                <a:latin typeface="Book Antiqua" pitchFamily="18" charset="0"/>
              </a:rPr>
              <a:t>існаваў</a:t>
            </a:r>
            <a:r>
              <a:rPr lang="ru-RU" sz="2400" dirty="0" smtClean="0">
                <a:latin typeface="Book Antiqua" pitchFamily="18" charset="0"/>
              </a:rPr>
              <a:t> да </a:t>
            </a:r>
            <a:r>
              <a:rPr lang="ru-RU" sz="2400" dirty="0" err="1" smtClean="0">
                <a:latin typeface="Book Antiqua" pitchFamily="18" charset="0"/>
              </a:rPr>
              <a:t>сяр</a:t>
            </a:r>
            <a:r>
              <a:rPr lang="ru-RU" sz="2400" dirty="0" smtClean="0">
                <a:latin typeface="Book Antiqua" pitchFamily="18" charset="0"/>
              </a:rPr>
              <a:t>. </a:t>
            </a:r>
            <a:r>
              <a:rPr lang="en-US" sz="2400" dirty="0" smtClean="0">
                <a:latin typeface="Book Antiqua" pitchFamily="18" charset="0"/>
              </a:rPr>
              <a:t>XX </a:t>
            </a:r>
            <a:r>
              <a:rPr lang="ru-RU" sz="2400" dirty="0" smtClean="0">
                <a:latin typeface="Book Antiqua" pitchFamily="18" charset="0"/>
              </a:rPr>
              <a:t>ст. </a:t>
            </a:r>
            <a:r>
              <a:rPr lang="ru-RU" sz="2400" dirty="0" err="1" smtClean="0">
                <a:latin typeface="Book Antiqua" pitchFamily="18" charset="0"/>
              </a:rPr>
              <a:t>Знаходзіўся</a:t>
            </a:r>
            <a:r>
              <a:rPr lang="ru-RU" sz="2400" dirty="0" smtClean="0">
                <a:latin typeface="Book Antiqua" pitchFamily="18" charset="0"/>
              </a:rPr>
              <a:t> на </a:t>
            </a:r>
            <a:r>
              <a:rPr lang="ru-RU" sz="2400" dirty="0" err="1" smtClean="0">
                <a:latin typeface="Book Antiqua" pitchFamily="18" charset="0"/>
              </a:rPr>
              <a:t>тэрыторыі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Ніжняга</a:t>
            </a:r>
            <a:r>
              <a:rPr lang="ru-RU" sz="2400" dirty="0" smtClean="0">
                <a:latin typeface="Book Antiqua" pitchFamily="18" charset="0"/>
              </a:rPr>
              <a:t> замка на левым </a:t>
            </a:r>
            <a:r>
              <a:rPr lang="ru-RU" sz="2400" dirty="0" err="1" smtClean="0">
                <a:latin typeface="Book Antiqua" pitchFamily="18" charset="0"/>
              </a:rPr>
              <a:t>беразе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рэчкі</a:t>
            </a:r>
            <a:r>
              <a:rPr lang="ru-RU" sz="2400" dirty="0" smtClean="0">
                <a:latin typeface="Book Antiqua" pitchFamily="18" charset="0"/>
              </a:rPr>
              <a:t> </a:t>
            </a:r>
            <a:r>
              <a:rPr lang="ru-RU" sz="2400" dirty="0" err="1" smtClean="0">
                <a:latin typeface="Book Antiqua" pitchFamily="18" charset="0"/>
              </a:rPr>
              <a:t>Віцьба</a:t>
            </a:r>
            <a:r>
              <a:rPr lang="ru-RU" sz="2400" dirty="0" smtClean="0">
                <a:latin typeface="Book Antiqua" pitchFamily="18" charset="0"/>
              </a:rPr>
              <a:t>.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88" y="2348880"/>
            <a:ext cx="3950860" cy="395984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009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23"/>
    </mc:Choice>
    <mc:Fallback>
      <p:transition spd="slow" advTm="10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/>
          </a:bodyPr>
          <a:lstStyle/>
          <a:p>
            <a:r>
              <a:rPr lang="be-BY" sz="6600" dirty="0" smtClean="0">
                <a:latin typeface="Bookman Old Style" pitchFamily="18" charset="0"/>
              </a:rPr>
              <a:t>МІРСКІЙ ЗАМАК</a:t>
            </a:r>
            <a:endParaRPr lang="ru-RU" sz="6600" dirty="0">
              <a:latin typeface="Bookman Old Style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59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4"/>
    </mc:Choice>
    <mc:Fallback>
      <p:transition spd="slow" advTm="2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980728"/>
            <a:ext cx="3898776" cy="5242594"/>
          </a:xfrm>
        </p:spPr>
        <p:txBody>
          <a:bodyPr>
            <a:noAutofit/>
          </a:bodyPr>
          <a:lstStyle/>
          <a:p>
            <a:r>
              <a:rPr lang="ru-RU" sz="2400" b="0" dirty="0" err="1">
                <a:effectLst/>
              </a:rPr>
              <a:t>камяніца</a:t>
            </a:r>
            <a:r>
              <a:rPr lang="ru-RU" sz="2400" b="0" dirty="0">
                <a:effectLst/>
              </a:rPr>
              <a:t>, </a:t>
            </a:r>
            <a:r>
              <a:rPr lang="ru-RU" sz="2400" b="0" dirty="0" err="1">
                <a:effectLst/>
              </a:rPr>
              <a:t>асноўная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частка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якога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ўзведзена</a:t>
            </a:r>
            <a:r>
              <a:rPr lang="ru-RU" sz="2400" b="0" dirty="0">
                <a:effectLst/>
              </a:rPr>
              <a:t> ў </a:t>
            </a:r>
            <a:r>
              <a:rPr lang="en-US" sz="2400" b="0" dirty="0">
                <a:effectLst/>
              </a:rPr>
              <a:t>XVI-XVII </a:t>
            </a:r>
            <a:r>
              <a:rPr lang="ru-RU" sz="2400" b="0" dirty="0" err="1">
                <a:effectLst/>
              </a:rPr>
              <a:t>стагоддзях</a:t>
            </a:r>
            <a:r>
              <a:rPr lang="ru-RU" sz="2400" b="0" dirty="0">
                <a:effectLst/>
              </a:rPr>
              <a:t> у </a:t>
            </a:r>
            <a:r>
              <a:rPr lang="ru-RU" sz="2400" b="0" dirty="0" err="1">
                <a:effectLst/>
              </a:rPr>
              <a:t>непасрэднайблізкасці</a:t>
            </a:r>
            <a:r>
              <a:rPr lang="ru-RU" sz="2400" b="0" dirty="0">
                <a:effectLst/>
              </a:rPr>
              <a:t> ад </a:t>
            </a:r>
            <a:r>
              <a:rPr lang="ru-RU" sz="2400" b="0" dirty="0" err="1">
                <a:effectLst/>
              </a:rPr>
              <a:t>местечкаМир</a:t>
            </a:r>
            <a:r>
              <a:rPr lang="ru-RU" sz="2400" b="0" dirty="0">
                <a:effectLst/>
              </a:rPr>
              <a:t>. На думку </a:t>
            </a:r>
            <a:r>
              <a:rPr lang="ru-RU" sz="2400" b="0" dirty="0" err="1">
                <a:effectLst/>
              </a:rPr>
              <a:t>даследчыкаў</a:t>
            </a:r>
            <a:r>
              <a:rPr lang="ru-RU" sz="2400" b="0" dirty="0">
                <a:effectLst/>
              </a:rPr>
              <a:t>, </a:t>
            </a:r>
            <a:r>
              <a:rPr lang="ru-RU" sz="2400" b="0" dirty="0" err="1">
                <a:effectLst/>
              </a:rPr>
              <a:t>раней</a:t>
            </a:r>
            <a:r>
              <a:rPr lang="ru-RU" sz="2400" b="0" dirty="0">
                <a:effectLst/>
              </a:rPr>
              <a:t> на </a:t>
            </a:r>
            <a:r>
              <a:rPr lang="ru-RU" sz="2400" b="0" dirty="0" err="1">
                <a:effectLst/>
              </a:rPr>
              <a:t>яго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месцы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быларазмешчана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феадальная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сядзіба</a:t>
            </a:r>
            <a:r>
              <a:rPr lang="ru-RU" sz="2400" b="0" dirty="0">
                <a:effectLst/>
              </a:rPr>
              <a:t>. </a:t>
            </a:r>
            <a:r>
              <a:rPr lang="ru-RU" sz="2400" b="0" dirty="0" err="1">
                <a:effectLst/>
              </a:rPr>
              <a:t>Замак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атачае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раўнінная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мясцовасць</a:t>
            </a:r>
            <a:r>
              <a:rPr lang="ru-RU" sz="2400" b="0" dirty="0">
                <a:effectLst/>
              </a:rPr>
              <a:t>, </a:t>
            </a:r>
            <a:r>
              <a:rPr lang="ru-RU" sz="2400" b="0" dirty="0" err="1">
                <a:effectLst/>
              </a:rPr>
              <a:t>непадалёкад</a:t>
            </a:r>
            <a:r>
              <a:rPr lang="ru-RU" sz="2400" b="0" dirty="0">
                <a:effectLst/>
              </a:rPr>
              <a:t> замка </a:t>
            </a:r>
            <a:r>
              <a:rPr lang="ru-RU" sz="2400" b="0" dirty="0" err="1">
                <a:effectLst/>
              </a:rPr>
              <a:t>працякае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рэчка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Міранка</a:t>
            </a:r>
            <a:r>
              <a:rPr lang="ru-RU" sz="2400" b="0" dirty="0">
                <a:effectLst/>
              </a:rPr>
              <a:t>.</a:t>
            </a:r>
            <a:endParaRPr lang="ru-RU" sz="2400" dirty="0"/>
          </a:p>
        </p:txBody>
      </p:sp>
      <p:pic>
        <p:nvPicPr>
          <p:cNvPr id="4" name="Объект 3" descr="http://upload.wikimedia.org/wikipedia/commons/thumb/8/8e/Bashnja_zamka_Mir.jpg/150px-Bashnja_zamka_Mir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880320" cy="417646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170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1"/>
    </mc:Choice>
    <mc:Fallback>
      <p:transition spd="slow" advTm="6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20688"/>
            <a:ext cx="4906888" cy="5040560"/>
          </a:xfrm>
        </p:spPr>
        <p:txBody>
          <a:bodyPr>
            <a:noAutofit/>
          </a:bodyPr>
          <a:lstStyle/>
          <a:p>
            <a:r>
              <a:rPr lang="ru-RU" sz="2400" b="0" dirty="0" err="1">
                <a:effectLst/>
              </a:rPr>
              <a:t>Дакладная</a:t>
            </a:r>
            <a:r>
              <a:rPr lang="ru-RU" sz="2400" b="0" dirty="0">
                <a:effectLst/>
              </a:rPr>
              <a:t> дата </a:t>
            </a:r>
            <a:r>
              <a:rPr lang="ru-RU" sz="2400" b="0" dirty="0" err="1">
                <a:effectLst/>
              </a:rPr>
              <a:t>пачатку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будаўніцтва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невядомая</a:t>
            </a:r>
            <a:r>
              <a:rPr lang="ru-RU" sz="2400" b="0" dirty="0">
                <a:effectLst/>
              </a:rPr>
              <a:t>, але </a:t>
            </a:r>
            <a:r>
              <a:rPr lang="ru-RU" sz="2400" b="0" dirty="0" err="1">
                <a:effectLst/>
              </a:rPr>
              <a:t>мяркуюць</a:t>
            </a:r>
            <a:r>
              <a:rPr lang="ru-RU" sz="2400" b="0" dirty="0">
                <a:effectLst/>
              </a:rPr>
              <a:t>, </a:t>
            </a:r>
            <a:r>
              <a:rPr lang="ru-RU" sz="2400" b="0" dirty="0" err="1">
                <a:effectLst/>
              </a:rPr>
              <a:t>што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яно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пачалосяне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раней</a:t>
            </a:r>
            <a:r>
              <a:rPr lang="ru-RU" sz="2400" b="0" dirty="0">
                <a:effectLst/>
              </a:rPr>
              <a:t> 1522 - </a:t>
            </a:r>
            <a:r>
              <a:rPr lang="ru-RU" sz="2400" b="0" dirty="0" err="1">
                <a:effectLst/>
              </a:rPr>
              <a:t>менавіта</a:t>
            </a:r>
            <a:r>
              <a:rPr lang="ru-RU" sz="2400" b="0" dirty="0">
                <a:effectLst/>
              </a:rPr>
              <a:t> ў </a:t>
            </a:r>
            <a:r>
              <a:rPr lang="ru-RU" sz="2400" b="0" dirty="0" err="1">
                <a:effectLst/>
              </a:rPr>
              <a:t>гэты</a:t>
            </a:r>
            <a:r>
              <a:rPr lang="ru-RU" sz="2400" b="0" dirty="0">
                <a:effectLst/>
              </a:rPr>
              <a:t> час </a:t>
            </a:r>
            <a:r>
              <a:rPr lang="ru-RU" sz="2400" b="0" dirty="0" err="1">
                <a:effectLst/>
              </a:rPr>
              <a:t>уладальнік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тутэйшых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месцаў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Юрый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Іллінічўрэгуляваў</a:t>
            </a:r>
            <a:r>
              <a:rPr lang="ru-RU" sz="2400" b="0" dirty="0">
                <a:effectLst/>
              </a:rPr>
              <a:t> свае </a:t>
            </a:r>
            <a:r>
              <a:rPr lang="ru-RU" sz="2400" b="0" dirty="0" err="1">
                <a:effectLst/>
              </a:rPr>
              <a:t>маёмасныя</a:t>
            </a:r>
            <a:r>
              <a:rPr lang="ru-RU" sz="2400" b="0" dirty="0">
                <a:effectLst/>
              </a:rPr>
              <a:t> </a:t>
            </a:r>
            <a:r>
              <a:rPr lang="ru-RU" sz="2400" b="0" dirty="0" err="1">
                <a:effectLst/>
              </a:rPr>
              <a:t>адносіны</a:t>
            </a:r>
            <a:r>
              <a:rPr lang="ru-RU" sz="2400" b="0" dirty="0">
                <a:effectLst/>
              </a:rPr>
              <a:t> з </a:t>
            </a:r>
            <a:r>
              <a:rPr lang="ru-RU" sz="2400" b="0" dirty="0" err="1">
                <a:effectLst/>
              </a:rPr>
              <a:t>Літавора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Храптовіча</a:t>
            </a:r>
            <a:r>
              <a:rPr lang="ru-RU" sz="2400" b="0" dirty="0">
                <a:effectLst/>
              </a:rPr>
              <a:t>.</a:t>
            </a:r>
            <a:endParaRPr lang="ru-RU" sz="2400" dirty="0"/>
          </a:p>
        </p:txBody>
      </p:sp>
      <p:pic>
        <p:nvPicPr>
          <p:cNvPr id="4" name="Объект 3" descr="http://upload.wikimedia.org/wikipedia/ru/thumb/7/75/Chasovnya_zamka_Mir.jpg/150px-Chasovnya_zamka_Mir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736304" cy="50405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52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4"/>
    </mc:Choice>
    <mc:Fallback>
      <p:transition spd="slow" advTm="5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5400" b="0" dirty="0" err="1">
                <a:effectLst/>
              </a:rPr>
              <a:t>Касцёл</a:t>
            </a:r>
            <a:r>
              <a:rPr lang="ru-RU" sz="5400" b="0" dirty="0">
                <a:effectLst/>
              </a:rPr>
              <a:t> </a:t>
            </a:r>
            <a:r>
              <a:rPr lang="ru-RU" sz="5400" b="0" dirty="0" err="1">
                <a:effectLst/>
              </a:rPr>
              <a:t>Божага</a:t>
            </a:r>
            <a:r>
              <a:rPr lang="ru-RU" sz="5400" b="0" dirty="0">
                <a:effectLst/>
              </a:rPr>
              <a:t> Цела (</a:t>
            </a:r>
            <a:r>
              <a:rPr lang="ru-RU" sz="5400" b="0" dirty="0" err="1">
                <a:effectLst/>
              </a:rPr>
              <a:t>Фарны</a:t>
            </a:r>
            <a:r>
              <a:rPr lang="ru-RU" sz="5400" b="0" dirty="0">
                <a:effectLst/>
              </a:rPr>
              <a:t>) у </a:t>
            </a:r>
            <a:r>
              <a:rPr lang="ru-RU" sz="5400" b="0" dirty="0" err="1">
                <a:effectLst/>
              </a:rPr>
              <a:t>Нясвіжы</a:t>
            </a:r>
            <a:r>
              <a:rPr lang="ru-RU" sz="5400" dirty="0">
                <a:effectLst/>
                <a:latin typeface="Bookman Old Style" pitchFamily="18" charset="0"/>
              </a:rPr>
              <a:t> </a:t>
            </a:r>
            <a:endParaRPr lang="ru-RU" sz="54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925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6"/>
    </mc:Choice>
    <mc:Fallback>
      <p:transition spd="slow" advTm="2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3370386"/>
          </a:xfrm>
        </p:spPr>
        <p:txBody>
          <a:bodyPr>
            <a:noAutofit/>
          </a:bodyPr>
          <a:lstStyle/>
          <a:p>
            <a:r>
              <a:rPr lang="ru-RU" sz="3200" b="0" dirty="0" err="1">
                <a:effectLst/>
              </a:rPr>
              <a:t>Касцёл</a:t>
            </a:r>
            <a:r>
              <a:rPr lang="ru-RU" sz="3200" b="0" dirty="0">
                <a:effectLst/>
              </a:rPr>
              <a:t> </a:t>
            </a:r>
            <a:r>
              <a:rPr lang="ru-RU" sz="3200" b="0" dirty="0" err="1">
                <a:effectLst/>
              </a:rPr>
              <a:t>Божага</a:t>
            </a:r>
            <a:r>
              <a:rPr lang="ru-RU" sz="3200" b="0" dirty="0">
                <a:effectLst/>
              </a:rPr>
              <a:t> Цела (</a:t>
            </a:r>
            <a:r>
              <a:rPr lang="ru-RU" sz="3200" b="0" dirty="0" err="1">
                <a:effectLst/>
              </a:rPr>
              <a:t>Фарны</a:t>
            </a:r>
            <a:r>
              <a:rPr lang="ru-RU" sz="3200" b="0" dirty="0">
                <a:effectLst/>
              </a:rPr>
              <a:t>) у </a:t>
            </a:r>
            <a:r>
              <a:rPr lang="ru-RU" sz="3200" b="0" dirty="0" err="1">
                <a:effectLst/>
              </a:rPr>
              <a:t>Нясвіжы</a:t>
            </a:r>
            <a:r>
              <a:rPr lang="ru-RU" sz="3200" b="0" dirty="0">
                <a:effectLst/>
              </a:rPr>
              <a:t> - </a:t>
            </a:r>
            <a:r>
              <a:rPr lang="ru-RU" sz="3200" b="0" dirty="0" err="1">
                <a:effectLst/>
              </a:rPr>
              <a:t>архітэктурны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помнік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ранняга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барока</a:t>
            </a:r>
            <a:r>
              <a:rPr lang="ru-RU" sz="3200" b="0" dirty="0">
                <a:effectLst/>
              </a:rPr>
              <a:t>, </a:t>
            </a:r>
            <a:r>
              <a:rPr lang="ru-RU" sz="3200" b="0" dirty="0" err="1">
                <a:effectLst/>
              </a:rPr>
              <a:t>першы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езуіцкі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касцёл</a:t>
            </a:r>
            <a:r>
              <a:rPr lang="ru-RU" sz="3200" b="0" dirty="0">
                <a:effectLst/>
              </a:rPr>
              <a:t> на </a:t>
            </a:r>
            <a:r>
              <a:rPr lang="ru-RU" sz="3200" b="0" dirty="0" err="1">
                <a:effectLst/>
              </a:rPr>
              <a:t>тэрыторыі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Рэчы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Паспалітай</a:t>
            </a:r>
            <a:r>
              <a:rPr lang="ru-RU" sz="3200" b="0" dirty="0">
                <a:effectLst/>
              </a:rPr>
              <a:t>, </a:t>
            </a:r>
            <a:r>
              <a:rPr lang="ru-RU" sz="3200" b="0" dirty="0" err="1">
                <a:effectLst/>
              </a:rPr>
              <a:t>радавая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smtClean="0">
                <a:effectLst/>
              </a:rPr>
              <a:t> </a:t>
            </a:r>
            <a:r>
              <a:rPr lang="ru-RU" sz="3200" b="0" dirty="0" err="1" smtClean="0">
                <a:effectLst/>
              </a:rPr>
              <a:t>пахавальня</a:t>
            </a:r>
            <a:r>
              <a:rPr lang="ru-RU" sz="3200" b="0" dirty="0">
                <a:effectLst/>
              </a:rPr>
              <a:t> </a:t>
            </a:r>
            <a:r>
              <a:rPr lang="ru-RU" sz="3200" b="0" dirty="0" err="1">
                <a:effectLst/>
              </a:rPr>
              <a:t>князёўРадзівілаў</a:t>
            </a:r>
            <a:endParaRPr lang="ru-RU" sz="3200" dirty="0"/>
          </a:p>
        </p:txBody>
      </p:sp>
      <p:pic>
        <p:nvPicPr>
          <p:cNvPr id="4" name="Объект 3" descr="http://upload.wikimedia.org/wikipedia/commons/4/41/Nesvizh_church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5739501" cy="280831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895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8"/>
    </mc:Choice>
    <mc:Fallback>
      <p:transition spd="slow" advTm="6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Файл:Belarus-Niasvizh-Church of Corpus Christi-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440642" cy="518398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81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7"/>
    </mc:Choice>
    <mc:Fallback>
      <p:transition spd="slow" advTm="3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effectLst/>
                <a:latin typeface="Bookman Old Style" pitchFamily="18" charset="0"/>
              </a:rPr>
              <a:t>Лідскі</a:t>
            </a:r>
            <a:r>
              <a:rPr lang="ru-RU" dirty="0">
                <a:effectLst/>
                <a:latin typeface="Bookman Old Style" pitchFamily="18" charset="0"/>
              </a:rPr>
              <a:t> </a:t>
            </a:r>
            <a:r>
              <a:rPr lang="ru-RU" dirty="0" err="1">
                <a:effectLst/>
                <a:latin typeface="Bookman Old Style" pitchFamily="18" charset="0"/>
              </a:rPr>
              <a:t>замак</a:t>
            </a:r>
            <a:r>
              <a:rPr lang="ru-RU" dirty="0">
                <a:effectLst/>
                <a:latin typeface="Bookman Old Style" pitchFamily="18" charset="0"/>
              </a:rPr>
              <a:t> </a:t>
            </a:r>
          </a:p>
        </p:txBody>
      </p:sp>
      <p:pic>
        <p:nvPicPr>
          <p:cNvPr id="4" name="Объект 3" descr="Файл:Lida. Ліда (2007)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1896"/>
            <a:ext cx="8229600" cy="448513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80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27"/>
    </mc:Choice>
    <mc:Fallback>
      <p:transition spd="slow" advTm="6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r>
              <a:rPr lang="ru-RU" sz="2000" b="0" dirty="0" err="1">
                <a:effectLst/>
              </a:rPr>
              <a:t>Лідскі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замак</a:t>
            </a:r>
            <a:r>
              <a:rPr lang="ru-RU" sz="2000" b="0" dirty="0">
                <a:effectLst/>
              </a:rPr>
              <a:t> - </a:t>
            </a:r>
            <a:r>
              <a:rPr lang="ru-RU" sz="2000" b="0" dirty="0" err="1">
                <a:effectLst/>
              </a:rPr>
              <a:t>замак</a:t>
            </a:r>
            <a:r>
              <a:rPr lang="ru-RU" sz="2000" b="0" dirty="0">
                <a:effectLst/>
              </a:rPr>
              <a:t> у </a:t>
            </a:r>
            <a:r>
              <a:rPr lang="ru-RU" sz="2000" b="0" dirty="0" err="1">
                <a:effectLst/>
              </a:rPr>
              <a:t>горадзе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Ліда</a:t>
            </a:r>
            <a:r>
              <a:rPr lang="ru-RU" sz="2000" b="0" dirty="0">
                <a:effectLst/>
              </a:rPr>
              <a:t> (Беларусь), </a:t>
            </a:r>
            <a:r>
              <a:rPr lang="ru-RU" sz="2000" b="0" dirty="0" err="1">
                <a:effectLst/>
              </a:rPr>
              <a:t>пабудаваны</a:t>
            </a:r>
            <a:r>
              <a:rPr lang="ru-RU" sz="2000" b="0" dirty="0">
                <a:effectLst/>
              </a:rPr>
              <a:t> ў 1330-я гады па </a:t>
            </a:r>
            <a:r>
              <a:rPr lang="ru-RU" sz="2000" b="0" dirty="0" err="1">
                <a:effectLst/>
              </a:rPr>
              <a:t>даручэнні</a:t>
            </a:r>
            <a:r>
              <a:rPr lang="ru-RU" sz="2000" b="0" dirty="0">
                <a:effectLst/>
              </a:rPr>
              <a:t> князя </a:t>
            </a:r>
            <a:r>
              <a:rPr lang="ru-RU" sz="2000" b="0" dirty="0" err="1">
                <a:effectLst/>
              </a:rPr>
              <a:t>Гедыміна</a:t>
            </a:r>
            <a:r>
              <a:rPr lang="ru-RU" sz="2000" b="0" dirty="0">
                <a:effectLst/>
              </a:rPr>
              <a:t>. </a:t>
            </a:r>
            <a:r>
              <a:rPr lang="ru-RU" sz="2000" b="0" dirty="0" err="1">
                <a:effectLst/>
              </a:rPr>
              <a:t>Уваходзіў</a:t>
            </a:r>
            <a:r>
              <a:rPr lang="ru-RU" sz="2000" b="0" dirty="0">
                <a:effectLst/>
              </a:rPr>
              <a:t> у </a:t>
            </a:r>
            <a:r>
              <a:rPr lang="ru-RU" sz="2000" b="0" dirty="0" err="1">
                <a:effectLst/>
              </a:rPr>
              <a:t>лінію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абароны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супраць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крыжакоўНавагрудак-Крэва-Меднікі-Трокі</a:t>
            </a:r>
            <a:r>
              <a:rPr lang="ru-RU" sz="2000" b="0" dirty="0">
                <a:effectLst/>
              </a:rPr>
              <a:t>.</a:t>
            </a:r>
            <a:br>
              <a:rPr lang="ru-RU" sz="2000" b="0" dirty="0">
                <a:effectLst/>
              </a:rPr>
            </a:br>
            <a:r>
              <a:rPr lang="ru-RU" sz="2000" b="0" dirty="0" err="1">
                <a:effectLst/>
              </a:rPr>
              <a:t>Замак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быў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збудаваны</a:t>
            </a:r>
            <a:r>
              <a:rPr lang="ru-RU" sz="2000" b="0" dirty="0">
                <a:effectLst/>
              </a:rPr>
              <a:t> з </a:t>
            </a:r>
            <a:r>
              <a:rPr lang="ru-RU" sz="2000" b="0" dirty="0" err="1">
                <a:effectLst/>
              </a:rPr>
              <a:t>бутавага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каменю</a:t>
            </a:r>
            <a:r>
              <a:rPr lang="ru-RU" sz="2000" b="0" dirty="0">
                <a:effectLst/>
              </a:rPr>
              <a:t> і </a:t>
            </a:r>
            <a:r>
              <a:rPr lang="ru-RU" sz="2000" b="0" dirty="0" err="1">
                <a:effectLst/>
              </a:rPr>
              <a:t>цэглы</a:t>
            </a:r>
            <a:r>
              <a:rPr lang="ru-RU" sz="2000" b="0" dirty="0">
                <a:effectLst/>
              </a:rPr>
              <a:t>, </a:t>
            </a:r>
            <a:r>
              <a:rPr lang="ru-RU" sz="2000" b="0" dirty="0" err="1">
                <a:effectLst/>
              </a:rPr>
              <a:t>меў</a:t>
            </a:r>
            <a:r>
              <a:rPr lang="ru-RU" sz="2000" b="0" dirty="0">
                <a:effectLst/>
              </a:rPr>
              <a:t> у плане форму </a:t>
            </a:r>
            <a:r>
              <a:rPr lang="ru-RU" sz="2000" b="0" dirty="0" err="1">
                <a:effectLst/>
              </a:rPr>
              <a:t>няправільнагачатырохвугольніка</a:t>
            </a:r>
            <a:r>
              <a:rPr lang="ru-RU" sz="2000" b="0" dirty="0">
                <a:effectLst/>
              </a:rPr>
              <a:t> з </a:t>
            </a:r>
            <a:r>
              <a:rPr lang="ru-RU" sz="2000" b="0" dirty="0" err="1">
                <a:effectLst/>
              </a:rPr>
              <a:t>дзвюма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вуглавымі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вежамі</a:t>
            </a:r>
            <a:r>
              <a:rPr lang="ru-RU" sz="2000" b="0" dirty="0">
                <a:effectLst/>
              </a:rPr>
              <a:t> і </a:t>
            </a:r>
            <a:r>
              <a:rPr lang="ru-RU" sz="2000" b="0" dirty="0" err="1">
                <a:effectLst/>
              </a:rPr>
              <a:t>быў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пастаўлены</a:t>
            </a:r>
            <a:r>
              <a:rPr lang="ru-RU" sz="2000" b="0" dirty="0">
                <a:effectLst/>
              </a:rPr>
              <a:t> на </a:t>
            </a:r>
            <a:r>
              <a:rPr lang="ru-RU" sz="2000" b="0" dirty="0" err="1">
                <a:effectLst/>
              </a:rPr>
              <a:t>насыпнымпясчаным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узгорку</a:t>
            </a:r>
            <a:r>
              <a:rPr lang="ru-RU" sz="2000" b="0" dirty="0">
                <a:effectLst/>
              </a:rPr>
              <a:t>, </a:t>
            </a:r>
            <a:r>
              <a:rPr lang="ru-RU" sz="2000" b="0" dirty="0" err="1">
                <a:effectLst/>
              </a:rPr>
              <a:t>акружаным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балоцістымі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берагамі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рэк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Лідзея</a:t>
            </a:r>
            <a:r>
              <a:rPr lang="ru-RU" sz="2000" b="0" dirty="0">
                <a:effectLst/>
              </a:rPr>
              <a:t> і Каменка, з </a:t>
            </a:r>
            <a:r>
              <a:rPr lang="ru-RU" sz="2000" b="0" dirty="0" err="1">
                <a:effectLst/>
              </a:rPr>
              <a:t>поўначы</a:t>
            </a:r>
            <a:r>
              <a:rPr lang="ru-RU" sz="2000" b="0" dirty="0">
                <a:effectLst/>
              </a:rPr>
              <a:t> - </a:t>
            </a:r>
            <a:r>
              <a:rPr lang="ru-RU" sz="2000" b="0" dirty="0" err="1">
                <a:effectLst/>
              </a:rPr>
              <a:t>ровам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шырынёй</a:t>
            </a:r>
            <a:r>
              <a:rPr lang="ru-RU" sz="2000" b="0" dirty="0">
                <a:effectLst/>
              </a:rPr>
              <a:t> каля 20 м, </a:t>
            </a:r>
            <a:r>
              <a:rPr lang="ru-RU" sz="2000" b="0" dirty="0" err="1">
                <a:effectLst/>
              </a:rPr>
              <a:t>які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злучаў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гэтыя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рэкі</a:t>
            </a:r>
            <a:r>
              <a:rPr lang="ru-RU" sz="2000" b="0" dirty="0">
                <a:effectLst/>
              </a:rPr>
              <a:t> і </a:t>
            </a:r>
            <a:r>
              <a:rPr lang="ru-RU" sz="2000" b="0" dirty="0" err="1">
                <a:effectLst/>
              </a:rPr>
              <a:t>аддзяляў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замак</a:t>
            </a:r>
            <a:r>
              <a:rPr lang="ru-RU" sz="2000" b="0" dirty="0">
                <a:effectLst/>
              </a:rPr>
              <a:t> ад </a:t>
            </a:r>
            <a:r>
              <a:rPr lang="ru-RU" sz="2000" b="0" dirty="0" err="1">
                <a:effectLst/>
              </a:rPr>
              <a:t>горада</a:t>
            </a:r>
            <a:r>
              <a:rPr lang="ru-RU" sz="2000" b="0" dirty="0">
                <a:effectLst/>
              </a:rPr>
              <a:t>. </a:t>
            </a:r>
            <a:r>
              <a:rPr lang="ru-RU" sz="2000" b="0" dirty="0" err="1">
                <a:effectLst/>
              </a:rPr>
              <a:t>Пазней</a:t>
            </a:r>
            <a:r>
              <a:rPr lang="ru-RU" sz="2000" b="0" dirty="0">
                <a:effectLst/>
              </a:rPr>
              <a:t> (</a:t>
            </a:r>
            <a:r>
              <a:rPr lang="ru-RU" sz="2000" b="0" dirty="0" err="1">
                <a:effectLst/>
              </a:rPr>
              <a:t>верагодна</a:t>
            </a:r>
            <a:r>
              <a:rPr lang="ru-RU" sz="2000" b="0" dirty="0">
                <a:effectLst/>
              </a:rPr>
              <a:t>, у </a:t>
            </a:r>
            <a:r>
              <a:rPr lang="en-US" sz="2000" b="0" dirty="0">
                <a:effectLst/>
              </a:rPr>
              <a:t>XVI-XVII </a:t>
            </a:r>
            <a:r>
              <a:rPr lang="ru-RU" sz="2000" b="0" dirty="0">
                <a:effectLst/>
              </a:rPr>
              <a:t>ст.) У </a:t>
            </a:r>
            <a:r>
              <a:rPr lang="ru-RU" sz="2000" b="0" dirty="0" err="1">
                <a:effectLst/>
              </a:rPr>
              <a:t>сістэму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предзамковых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умацаванняў</a:t>
            </a:r>
            <a:r>
              <a:rPr lang="ru-RU" sz="2000" b="0" dirty="0">
                <a:effectLst/>
              </a:rPr>
              <a:t> з </a:t>
            </a:r>
            <a:r>
              <a:rPr lang="ru-RU" sz="2000" b="0" dirty="0" err="1">
                <a:effectLst/>
              </a:rPr>
              <a:t>усходу</a:t>
            </a:r>
            <a:r>
              <a:rPr lang="ru-RU" sz="2000" b="0" dirty="0">
                <a:effectLst/>
              </a:rPr>
              <a:t> было </a:t>
            </a:r>
            <a:r>
              <a:rPr lang="ru-RU" sz="2000" b="0" dirty="0" err="1">
                <a:effectLst/>
              </a:rPr>
              <a:t>ўключана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штучнае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возера</a:t>
            </a:r>
            <a:r>
              <a:rPr lang="ru-RU" sz="2000" b="0" dirty="0">
                <a:effectLst/>
              </a:rPr>
              <a:t>. На </a:t>
            </a:r>
            <a:r>
              <a:rPr lang="ru-RU" sz="2000" b="0" dirty="0" err="1">
                <a:effectLst/>
              </a:rPr>
              <a:t>замкавым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двары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размяшчалісяправаслаўная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царква</a:t>
            </a:r>
            <a:r>
              <a:rPr lang="ru-RU" sz="2000" b="0" dirty="0">
                <a:effectLst/>
              </a:rPr>
              <a:t> (у 1533 </a:t>
            </a:r>
            <a:r>
              <a:rPr lang="ru-RU" sz="2000" b="0" dirty="0" err="1">
                <a:effectLst/>
              </a:rPr>
              <a:t>перанесена</a:t>
            </a:r>
            <a:r>
              <a:rPr lang="ru-RU" sz="2000" b="0" dirty="0">
                <a:effectLst/>
              </a:rPr>
              <a:t> ў </a:t>
            </a:r>
            <a:r>
              <a:rPr lang="ru-RU" sz="2000" b="0" dirty="0" err="1">
                <a:effectLst/>
              </a:rPr>
              <a:t>горад</a:t>
            </a:r>
            <a:r>
              <a:rPr lang="ru-RU" sz="2000" b="0" dirty="0">
                <a:effectLst/>
              </a:rPr>
              <a:t>), </a:t>
            </a:r>
            <a:r>
              <a:rPr lang="ru-RU" sz="2000" b="0" dirty="0" err="1">
                <a:effectLst/>
              </a:rPr>
              <a:t>жылыя</a:t>
            </a:r>
            <a:r>
              <a:rPr lang="ru-RU" sz="2000" b="0" dirty="0">
                <a:effectLst/>
              </a:rPr>
              <a:t> і </a:t>
            </a:r>
            <a:r>
              <a:rPr lang="ru-RU" sz="2000" b="0" dirty="0" err="1">
                <a:effectLst/>
              </a:rPr>
              <a:t>гаспадарчыяпабудовы</a:t>
            </a:r>
            <a:r>
              <a:rPr lang="ru-RU" sz="2000" b="0" dirty="0">
                <a:effectLst/>
              </a:rPr>
              <a:t>, з 1568 - суд, </a:t>
            </a:r>
            <a:r>
              <a:rPr lang="ru-RU" sz="2000" b="0" dirty="0" err="1">
                <a:effectLst/>
              </a:rPr>
              <a:t>архіў</a:t>
            </a:r>
            <a:r>
              <a:rPr lang="ru-RU" sz="2000" b="0" dirty="0">
                <a:effectLst/>
              </a:rPr>
              <a:t>, </a:t>
            </a:r>
            <a:r>
              <a:rPr lang="ru-RU" sz="2000" b="0" dirty="0" err="1">
                <a:effectLst/>
              </a:rPr>
              <a:t>астрог</a:t>
            </a:r>
            <a:r>
              <a:rPr lang="ru-RU" sz="2000" b="0" dirty="0">
                <a:effectLst/>
              </a:rPr>
              <a:t>. </a:t>
            </a:r>
            <a:r>
              <a:rPr lang="ru-RU" sz="2000" b="0" dirty="0" err="1">
                <a:effectLst/>
              </a:rPr>
              <a:t>Жылыя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памяшканні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размяшчаліся</a:t>
            </a:r>
            <a:r>
              <a:rPr lang="ru-RU" sz="2000" b="0" dirty="0">
                <a:effectLst/>
              </a:rPr>
              <a:t> на </a:t>
            </a:r>
            <a:r>
              <a:rPr lang="ru-RU" sz="2000" b="0" dirty="0" err="1">
                <a:effectLst/>
              </a:rPr>
              <a:t>верхніх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02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25"/>
    </mc:Choice>
    <mc:Fallback>
      <p:transition spd="slow" advTm="10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0" dirty="0" err="1">
                <a:effectLst/>
                <a:latin typeface="Bookman Old Style" pitchFamily="18" charset="0"/>
              </a:rPr>
              <a:t>Камянецкая</a:t>
            </a:r>
            <a:r>
              <a:rPr lang="ru-RU" sz="5400" b="0" dirty="0">
                <a:effectLst/>
                <a:latin typeface="Bookman Old Style" pitchFamily="18" charset="0"/>
              </a:rPr>
              <a:t> вежа</a:t>
            </a:r>
            <a:endParaRPr lang="ru-RU" sz="5400" dirty="0">
              <a:latin typeface="Bookman Old Style" pitchFamily="18" charset="0"/>
            </a:endParaRPr>
          </a:p>
        </p:txBody>
      </p:sp>
      <p:pic>
        <p:nvPicPr>
          <p:cNvPr id="1026" name="Picture 2" descr="Файл:Kamyanets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11152"/>
            <a:ext cx="4536504" cy="48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70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31"/>
    </mc:Choice>
    <mc:Fallback>
      <p:transition spd="slow" advTm="7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1293"/>
            <a:ext cx="8229600" cy="1143000"/>
          </a:xfrm>
        </p:spPr>
        <p:txBody>
          <a:bodyPr/>
          <a:lstStyle/>
          <a:p>
            <a:r>
              <a:rPr lang="be-BY" sz="4400" dirty="0">
                <a:latin typeface="Georgia" pitchFamily="18" charset="0"/>
              </a:rPr>
              <a:t>ПОЛАЦК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484309" cy="47519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2" y="2060848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Сафійскі</a:t>
            </a:r>
            <a:r>
              <a:rPr lang="ru-RU" dirty="0"/>
              <a:t> </a:t>
            </a:r>
            <a:r>
              <a:rPr lang="ru-RU" dirty="0" err="1"/>
              <a:t>сабор</a:t>
            </a:r>
            <a:r>
              <a:rPr lang="ru-RU" dirty="0"/>
              <a:t> у </a:t>
            </a:r>
            <a:r>
              <a:rPr lang="ru-RU" dirty="0" err="1"/>
              <a:t>Полацку</a:t>
            </a:r>
            <a:r>
              <a:rPr lang="ru-RU" dirty="0"/>
              <a:t>. </a:t>
            </a:r>
            <a:r>
              <a:rPr lang="ru-RU" dirty="0" err="1"/>
              <a:t>Першым</a:t>
            </a:r>
            <a:r>
              <a:rPr lang="ru-RU" dirty="0"/>
              <a:t> </a:t>
            </a:r>
            <a:r>
              <a:rPr lang="ru-RU" dirty="0" err="1"/>
              <a:t>старажытным</a:t>
            </a:r>
            <a:r>
              <a:rPr lang="ru-RU" dirty="0"/>
              <a:t> </a:t>
            </a:r>
            <a:r>
              <a:rPr lang="ru-RU" dirty="0" err="1"/>
              <a:t>каменна-цагляным</a:t>
            </a:r>
            <a:r>
              <a:rPr lang="ru-RU" dirty="0"/>
              <a:t> храмам на </a:t>
            </a:r>
            <a:r>
              <a:rPr lang="ru-RU" dirty="0" err="1"/>
              <a:t>тэрыторыі</a:t>
            </a:r>
            <a:r>
              <a:rPr lang="ru-RU" dirty="0"/>
              <a:t> </a:t>
            </a:r>
            <a:r>
              <a:rPr lang="ru-RU" dirty="0" err="1"/>
              <a:t>Беларусі</a:t>
            </a:r>
            <a:r>
              <a:rPr lang="ru-RU" dirty="0"/>
              <a:t> </a:t>
            </a:r>
            <a:r>
              <a:rPr lang="ru-RU" dirty="0" err="1"/>
              <a:t>быў</a:t>
            </a:r>
            <a:r>
              <a:rPr lang="ru-RU" dirty="0"/>
              <a:t> </a:t>
            </a:r>
            <a:r>
              <a:rPr lang="ru-RU" dirty="0" err="1"/>
              <a:t>Сафійскі</a:t>
            </a:r>
            <a:r>
              <a:rPr lang="ru-RU" dirty="0"/>
              <a:t> </a:t>
            </a:r>
            <a:r>
              <a:rPr lang="ru-RU" dirty="0" err="1"/>
              <a:t>сабор</a:t>
            </a:r>
            <a:r>
              <a:rPr lang="ru-RU" dirty="0"/>
              <a:t> у </a:t>
            </a:r>
            <a:r>
              <a:rPr lang="ru-RU" dirty="0" err="1"/>
              <a:t>Полацку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пабудавалі</a:t>
            </a:r>
            <a:r>
              <a:rPr lang="ru-RU" dirty="0"/>
              <a:t> на </a:t>
            </a:r>
            <a:r>
              <a:rPr lang="ru-RU" dirty="0" err="1"/>
              <a:t>тэрыторыі</a:t>
            </a:r>
            <a:r>
              <a:rPr lang="ru-RU" dirty="0"/>
              <a:t> </a:t>
            </a:r>
            <a:r>
              <a:rPr lang="ru-RU" dirty="0" err="1"/>
              <a:t>дзядзінца</a:t>
            </a:r>
            <a:r>
              <a:rPr lang="ru-RU" dirty="0"/>
              <a:t> замка ў </a:t>
            </a:r>
            <a:r>
              <a:rPr lang="ru-RU" dirty="0" err="1"/>
              <a:t>сярэдзіне</a:t>
            </a:r>
            <a:r>
              <a:rPr lang="ru-RU" dirty="0"/>
              <a:t> </a:t>
            </a:r>
            <a:r>
              <a:rPr lang="en-US" dirty="0"/>
              <a:t>XI </a:t>
            </a:r>
            <a:r>
              <a:rPr lang="ru-RU" dirty="0"/>
              <a:t>ст. у гады </a:t>
            </a:r>
            <a:r>
              <a:rPr lang="ru-RU" dirty="0" err="1"/>
              <a:t>княжання</a:t>
            </a:r>
            <a:r>
              <a:rPr lang="ru-RU" dirty="0"/>
              <a:t> </a:t>
            </a:r>
            <a:r>
              <a:rPr lang="ru-RU" dirty="0" err="1"/>
              <a:t>Усяслава</a:t>
            </a:r>
            <a:r>
              <a:rPr lang="ru-RU" dirty="0"/>
              <a:t> </a:t>
            </a:r>
            <a:r>
              <a:rPr lang="ru-RU" dirty="0" err="1"/>
              <a:t>Брачыславіча</a:t>
            </a:r>
            <a:r>
              <a:rPr lang="ru-RU" dirty="0"/>
              <a:t>. Аб часе </a:t>
            </a:r>
            <a:r>
              <a:rPr lang="ru-RU" dirty="0" err="1"/>
              <a:t>яго</a:t>
            </a:r>
            <a:r>
              <a:rPr lang="ru-RU" dirty="0"/>
              <a:t> </a:t>
            </a:r>
            <a:r>
              <a:rPr lang="ru-RU" dirty="0" err="1"/>
              <a:t>ўзвядзення</a:t>
            </a:r>
            <a:r>
              <a:rPr lang="ru-RU" dirty="0"/>
              <a:t> </a:t>
            </a:r>
            <a:r>
              <a:rPr lang="ru-RU" dirty="0" err="1"/>
              <a:t>ёсць</a:t>
            </a:r>
            <a:r>
              <a:rPr lang="ru-RU" dirty="0"/>
              <a:t> </a:t>
            </a:r>
            <a:r>
              <a:rPr lang="ru-RU" dirty="0" err="1"/>
              <a:t>некалькі</a:t>
            </a:r>
            <a:r>
              <a:rPr lang="ru-RU" dirty="0"/>
              <a:t> </a:t>
            </a:r>
            <a:r>
              <a:rPr lang="ru-RU" dirty="0" err="1"/>
              <a:t>меркаванняў</a:t>
            </a:r>
            <a:r>
              <a:rPr lang="ru-RU" dirty="0"/>
              <a:t>: па </a:t>
            </a:r>
            <a:r>
              <a:rPr lang="ru-RU" dirty="0" err="1"/>
              <a:t>адных</a:t>
            </a:r>
            <a:r>
              <a:rPr lang="ru-RU" dirty="0"/>
              <a:t> - у 1044-1066 гг., па </a:t>
            </a:r>
            <a:r>
              <a:rPr lang="ru-RU" dirty="0" err="1"/>
              <a:t>другіх</a:t>
            </a:r>
            <a:r>
              <a:rPr lang="ru-RU" dirty="0"/>
              <a:t> - у 1050—1055 гг.1 (ст.41-42) </a:t>
            </a:r>
            <a:r>
              <a:rPr lang="ru-RU" dirty="0" err="1"/>
              <a:t>Існуе</a:t>
            </a:r>
            <a:r>
              <a:rPr lang="ru-RU" dirty="0"/>
              <a:t> </a:t>
            </a:r>
            <a:r>
              <a:rPr lang="ru-RU" dirty="0" err="1"/>
              <a:t>меркаванне</a:t>
            </a:r>
            <a:r>
              <a:rPr lang="ru-RU" dirty="0"/>
              <a:t> (Л.В. Алексеев),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будаўніцтва</a:t>
            </a:r>
            <a:r>
              <a:rPr lang="ru-RU" dirty="0"/>
              <a:t> </a:t>
            </a:r>
            <a:r>
              <a:rPr lang="ru-RU" dirty="0" err="1"/>
              <a:t>сабора</a:t>
            </a:r>
            <a:r>
              <a:rPr lang="ru-RU" dirty="0"/>
              <a:t> </a:t>
            </a:r>
            <a:r>
              <a:rPr lang="ru-RU" dirty="0" err="1"/>
              <a:t>распачалося</a:t>
            </a:r>
            <a:r>
              <a:rPr lang="ru-RU" dirty="0"/>
              <a:t> </a:t>
            </a:r>
            <a:r>
              <a:rPr lang="ru-RU" dirty="0" err="1"/>
              <a:t>пасля</a:t>
            </a:r>
            <a:r>
              <a:rPr lang="ru-RU" dirty="0"/>
              <a:t> 1060 г. і </a:t>
            </a:r>
            <a:r>
              <a:rPr lang="ru-RU" dirty="0" err="1"/>
              <a:t>завершана</a:t>
            </a:r>
            <a:r>
              <a:rPr lang="ru-RU" dirty="0"/>
              <a:t> да 1066 г.3 (ст.76)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7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3"/>
    </mc:Choice>
    <mc:Fallback>
      <p:transition spd="slow" advTm="2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ru-RU" sz="2000" b="0" dirty="0" err="1">
                <a:effectLst/>
              </a:rPr>
              <a:t>Камянецкая</a:t>
            </a:r>
            <a:r>
              <a:rPr lang="ru-RU" sz="2000" b="0" dirty="0">
                <a:effectLst/>
              </a:rPr>
              <a:t> вежа (</a:t>
            </a:r>
            <a:r>
              <a:rPr lang="ru-RU" sz="2000" b="0" dirty="0" err="1">
                <a:effectLst/>
              </a:rPr>
              <a:t>нарадзіўся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Камянецкая</a:t>
            </a:r>
            <a:r>
              <a:rPr lang="ru-RU" sz="2000" b="0" dirty="0">
                <a:effectLst/>
              </a:rPr>
              <a:t> вежа, </a:t>
            </a:r>
            <a:r>
              <a:rPr lang="ru-RU" sz="2000" b="0" dirty="0" err="1">
                <a:effectLst/>
              </a:rPr>
              <a:t>памылкова</a:t>
            </a:r>
            <a:r>
              <a:rPr lang="ru-RU" sz="2000" b="0" dirty="0">
                <a:effectLst/>
              </a:rPr>
              <a:t> Белая вежа) -</a:t>
            </a:r>
            <a:r>
              <a:rPr lang="ru-RU" sz="2000" b="0" dirty="0" err="1">
                <a:effectLst/>
              </a:rPr>
              <a:t>найбольш</a:t>
            </a:r>
            <a:r>
              <a:rPr lang="ru-RU" sz="2000" b="0" dirty="0">
                <a:effectLst/>
              </a:rPr>
              <a:t> добра </a:t>
            </a:r>
            <a:r>
              <a:rPr lang="ru-RU" sz="2000" b="0" dirty="0" err="1">
                <a:effectLst/>
              </a:rPr>
              <a:t>захавалася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абарончая</a:t>
            </a:r>
            <a:r>
              <a:rPr lang="ru-RU" sz="2000" b="0" dirty="0">
                <a:effectLst/>
              </a:rPr>
              <a:t> вежа </a:t>
            </a:r>
            <a:r>
              <a:rPr lang="ru-RU" sz="2000" b="0" dirty="0" err="1">
                <a:effectLst/>
              </a:rPr>
              <a:t>валынскага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тыпу</a:t>
            </a:r>
            <a:r>
              <a:rPr lang="ru-RU" sz="2000" b="0" dirty="0">
                <a:effectLst/>
              </a:rPr>
              <a:t>   і </a:t>
            </a:r>
            <a:r>
              <a:rPr lang="ru-RU" sz="2000" b="0" dirty="0" err="1">
                <a:effectLst/>
              </a:rPr>
              <a:t>адначасовасамая</a:t>
            </a:r>
            <a:r>
              <a:rPr lang="ru-RU" sz="2000" b="0" dirty="0">
                <a:effectLst/>
              </a:rPr>
              <a:t> высокая (каля 31 метры). </a:t>
            </a:r>
            <a:r>
              <a:rPr lang="ru-RU" sz="2000" b="0" dirty="0" err="1">
                <a:effectLst/>
              </a:rPr>
              <a:t>Пабудавана</a:t>
            </a:r>
            <a:r>
              <a:rPr lang="ru-RU" sz="2000" b="0" dirty="0">
                <a:effectLst/>
              </a:rPr>
              <a:t> ў 1271-1288 гадах. </a:t>
            </a:r>
            <a:r>
              <a:rPr lang="ru-RU" sz="2000" b="0" dirty="0" err="1">
                <a:effectLst/>
              </a:rPr>
              <a:t>Помнікраманскага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стылю</a:t>
            </a:r>
            <a:r>
              <a:rPr lang="ru-RU" sz="2000" b="0" dirty="0">
                <a:effectLst/>
              </a:rPr>
              <a:t> з </a:t>
            </a:r>
            <a:r>
              <a:rPr lang="ru-RU" sz="2000" b="0" dirty="0" err="1">
                <a:effectLst/>
              </a:rPr>
              <a:t>элементамі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ранняй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готыкі</a:t>
            </a:r>
            <a:r>
              <a:rPr lang="ru-RU" sz="2000" b="0" dirty="0">
                <a:effectLst/>
              </a:rPr>
              <a:t>. </a:t>
            </a:r>
            <a:r>
              <a:rPr lang="ru-RU" sz="2000" b="0" dirty="0" err="1">
                <a:effectLst/>
              </a:rPr>
              <a:t>Знаходзіцца</a:t>
            </a:r>
            <a:r>
              <a:rPr lang="ru-RU" sz="2000" b="0" dirty="0">
                <a:effectLst/>
              </a:rPr>
              <a:t> ў </a:t>
            </a:r>
            <a:r>
              <a:rPr lang="ru-RU" sz="2000" b="0" dirty="0" err="1">
                <a:effectLst/>
              </a:rPr>
              <a:t>горадзе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Камянец</a:t>
            </a:r>
            <a:r>
              <a:rPr lang="ru-RU" sz="2000" b="0" dirty="0">
                <a:effectLst/>
              </a:rPr>
              <a:t>(</a:t>
            </a:r>
            <a:r>
              <a:rPr lang="ru-RU" sz="2000" b="0" dirty="0" err="1">
                <a:effectLst/>
              </a:rPr>
              <a:t>Брэсцкая</a:t>
            </a:r>
            <a:r>
              <a:rPr lang="ru-RU" sz="2000" b="0" dirty="0">
                <a:effectLst/>
              </a:rPr>
              <a:t> </a:t>
            </a:r>
            <a:r>
              <a:rPr lang="ru-RU" sz="2000" b="0" dirty="0" err="1">
                <a:effectLst/>
              </a:rPr>
              <a:t>вобласць</a:t>
            </a:r>
            <a:r>
              <a:rPr lang="ru-RU" sz="2000" b="0" dirty="0">
                <a:effectLst/>
              </a:rPr>
              <a:t>, Беларусь).</a:t>
            </a:r>
            <a:endParaRPr lang="ru-RU" sz="2000" dirty="0"/>
          </a:p>
        </p:txBody>
      </p:sp>
      <p:pic>
        <p:nvPicPr>
          <p:cNvPr id="4" name="Объект 3" descr="Файл:Napoleon Orda-Belaya Vezha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4536504" cy="309057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476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4"/>
    </mc:Choice>
    <mc:Fallback>
      <p:transition spd="slow" advTm="6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>
                <a:effectLst/>
                <a:latin typeface="Bookman Old Style" pitchFamily="18" charset="0"/>
              </a:rPr>
              <a:t>Холмскія</a:t>
            </a:r>
            <a:r>
              <a:rPr lang="ru-RU" b="0" dirty="0">
                <a:effectLst/>
                <a:latin typeface="Bookman Old Style" pitchFamily="18" charset="0"/>
              </a:rPr>
              <a:t> </a:t>
            </a:r>
            <a:r>
              <a:rPr lang="ru-RU" b="0" dirty="0" err="1">
                <a:effectLst/>
                <a:latin typeface="Bookman Old Style" pitchFamily="18" charset="0"/>
              </a:rPr>
              <a:t>вароты</a:t>
            </a:r>
            <a:r>
              <a:rPr lang="ru-RU" b="0" dirty="0">
                <a:effectLst/>
                <a:latin typeface="Bookman Old Style" pitchFamily="18" charset="0"/>
              </a:rPr>
              <a:t> </a:t>
            </a:r>
            <a:r>
              <a:rPr lang="ru-RU" b="0" dirty="0" err="1">
                <a:effectLst/>
                <a:latin typeface="Bookman Old Style" pitchFamily="18" charset="0"/>
              </a:rPr>
              <a:t>Брэсцкай</a:t>
            </a:r>
            <a:r>
              <a:rPr lang="ru-RU" b="0" dirty="0">
                <a:effectLst/>
                <a:latin typeface="Bookman Old Style" pitchFamily="18" charset="0"/>
              </a:rPr>
              <a:t> </a:t>
            </a:r>
            <a:r>
              <a:rPr lang="ru-RU" b="0" dirty="0" smtClean="0">
                <a:effectLst/>
                <a:latin typeface="Bookman Old Style" pitchFamily="18" charset="0"/>
              </a:rPr>
              <a:t>        </a:t>
            </a:r>
            <a:r>
              <a:rPr lang="ru-RU" b="0" dirty="0" err="1" smtClean="0">
                <a:effectLst/>
                <a:latin typeface="Bookman Old Style" pitchFamily="18" charset="0"/>
              </a:rPr>
              <a:t>крэпасці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Объект 3" descr="Холмские ворота Брестской крепости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29" y="1600200"/>
            <a:ext cx="6352141" cy="47085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65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3"/>
    </mc:Choice>
    <mc:Fallback>
      <p:transition spd="slow" advTm="6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>
                <a:effectLst/>
              </a:rPr>
              <a:t>Барысаглебская</a:t>
            </a:r>
            <a:r>
              <a:rPr lang="ru-RU" b="0" dirty="0">
                <a:effectLst/>
              </a:rPr>
              <a:t> (</a:t>
            </a:r>
            <a:r>
              <a:rPr lang="ru-RU" b="0" dirty="0" err="1">
                <a:effectLst/>
              </a:rPr>
              <a:t>Каложская</a:t>
            </a:r>
            <a:r>
              <a:rPr lang="ru-RU" b="0" dirty="0">
                <a:effectLst/>
              </a:rPr>
              <a:t>) </a:t>
            </a:r>
            <a:r>
              <a:rPr lang="ru-RU" b="0" dirty="0" err="1">
                <a:effectLst/>
              </a:rPr>
              <a:t>царква</a:t>
            </a:r>
            <a:r>
              <a:rPr lang="ru-RU" b="0" dirty="0">
                <a:effectLst/>
              </a:rPr>
              <a:t> ў </a:t>
            </a:r>
            <a:r>
              <a:rPr lang="ru-RU" b="0" dirty="0" err="1">
                <a:effectLst/>
              </a:rPr>
              <a:t>Гродне</a:t>
            </a:r>
            <a:endParaRPr lang="ru-RU" dirty="0"/>
          </a:p>
        </p:txBody>
      </p:sp>
      <p:pic>
        <p:nvPicPr>
          <p:cNvPr id="3" name="Рисунок 2" descr="Файл:Grodno kaloz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52612"/>
            <a:ext cx="6336703" cy="424068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161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9"/>
    </mc:Choice>
    <mc:Fallback>
      <p:transition spd="slow" advTm="4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>
                <a:latin typeface="Bookman Old Style" pitchFamily="18" charset="0"/>
              </a:rPr>
              <a:t>Княжацкі</a:t>
            </a:r>
            <a:r>
              <a:rPr lang="ru-RU" sz="4000" dirty="0">
                <a:latin typeface="Bookman Old Style" pitchFamily="18" charset="0"/>
              </a:rPr>
              <a:t> храм на </a:t>
            </a:r>
            <a:r>
              <a:rPr lang="ru-RU" sz="4000" dirty="0" err="1">
                <a:latin typeface="Bookman Old Style" pitchFamily="18" charset="0"/>
              </a:rPr>
              <a:t>дзядзінцы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. Да </a:t>
            </a:r>
            <a:r>
              <a:rPr lang="ru-RU" dirty="0" err="1"/>
              <a:t>нашых</a:t>
            </a:r>
            <a:r>
              <a:rPr lang="ru-RU" dirty="0"/>
              <a:t> </a:t>
            </a:r>
            <a:r>
              <a:rPr lang="ru-RU" dirty="0" err="1"/>
              <a:t>дзён</a:t>
            </a:r>
            <a:r>
              <a:rPr lang="ru-RU" dirty="0"/>
              <a:t> не </a:t>
            </a:r>
            <a:r>
              <a:rPr lang="ru-RU" dirty="0" err="1"/>
              <a:t>дайшоў</a:t>
            </a:r>
            <a:r>
              <a:rPr lang="ru-RU" dirty="0"/>
              <a:t> </a:t>
            </a:r>
            <a:r>
              <a:rPr lang="ru-RU" dirty="0" err="1"/>
              <a:t>яшчэ</a:t>
            </a:r>
            <a:r>
              <a:rPr lang="ru-RU" dirty="0"/>
              <a:t> </a:t>
            </a:r>
            <a:r>
              <a:rPr lang="ru-RU" dirty="0" err="1"/>
              <a:t>адзін</a:t>
            </a:r>
            <a:r>
              <a:rPr lang="ru-RU" dirty="0"/>
              <a:t> храм, як </a:t>
            </a:r>
            <a:r>
              <a:rPr lang="ru-RU" dirty="0" err="1"/>
              <a:t>мяркуюць</a:t>
            </a:r>
            <a:r>
              <a:rPr lang="ru-RU" dirty="0"/>
              <a:t>, </a:t>
            </a:r>
            <a:r>
              <a:rPr lang="ru-RU" dirty="0" err="1"/>
              <a:t>княжацкі</a:t>
            </a:r>
            <a:r>
              <a:rPr lang="ru-RU" dirty="0"/>
              <a:t>, </a:t>
            </a:r>
            <a:r>
              <a:rPr lang="ru-RU" dirty="0" err="1"/>
              <a:t>падмурак</a:t>
            </a:r>
            <a:r>
              <a:rPr lang="ru-RU" dirty="0"/>
              <a:t> і сцены </a:t>
            </a:r>
            <a:r>
              <a:rPr lang="ru-RU" dirty="0" err="1"/>
              <a:t>якога</a:t>
            </a:r>
            <a:r>
              <a:rPr lang="ru-RU" dirty="0"/>
              <a:t> </a:t>
            </a:r>
            <a:r>
              <a:rPr lang="ru-RU" dirty="0" err="1"/>
              <a:t>былі</a:t>
            </a:r>
            <a:r>
              <a:rPr lang="ru-RU" dirty="0"/>
              <a:t> </a:t>
            </a:r>
            <a:r>
              <a:rPr lang="ru-RU" dirty="0" err="1"/>
              <a:t>выяўлены</a:t>
            </a:r>
            <a:r>
              <a:rPr lang="ru-RU" dirty="0"/>
              <a:t> </a:t>
            </a:r>
            <a:r>
              <a:rPr lang="ru-RU" dirty="0" err="1"/>
              <a:t>непадалёку</a:t>
            </a:r>
            <a:r>
              <a:rPr lang="ru-RU" dirty="0"/>
              <a:t> ад </a:t>
            </a:r>
            <a:r>
              <a:rPr lang="ru-RU" dirty="0" err="1"/>
              <a:t>Сафійскага</a:t>
            </a:r>
            <a:r>
              <a:rPr lang="ru-RU" dirty="0"/>
              <a:t> </a:t>
            </a:r>
            <a:r>
              <a:rPr lang="ru-RU" dirty="0" err="1"/>
              <a:t>сабора</a:t>
            </a:r>
            <a:r>
              <a:rPr lang="ru-RU" dirty="0"/>
              <a:t> на </a:t>
            </a:r>
            <a:r>
              <a:rPr lang="ru-RU" dirty="0" err="1"/>
              <a:t>тэрыторыі</a:t>
            </a:r>
            <a:r>
              <a:rPr lang="ru-RU" dirty="0"/>
              <a:t> </a:t>
            </a:r>
            <a:r>
              <a:rPr lang="ru-RU" dirty="0" err="1"/>
              <a:t>княжацкага</a:t>
            </a:r>
            <a:r>
              <a:rPr lang="ru-RU" dirty="0"/>
              <a:t> </a:t>
            </a:r>
            <a:r>
              <a:rPr lang="ru-RU" dirty="0" err="1"/>
              <a:t>двара</a:t>
            </a:r>
            <a:r>
              <a:rPr lang="ru-RU" dirty="0"/>
              <a:t>. </a:t>
            </a:r>
            <a:r>
              <a:rPr lang="ru-RU" dirty="0" err="1"/>
              <a:t>Мураваны</a:t>
            </a:r>
            <a:r>
              <a:rPr lang="ru-RU" dirty="0"/>
              <a:t> </a:t>
            </a:r>
            <a:r>
              <a:rPr lang="ru-RU" dirty="0" err="1"/>
              <a:t>шасціслуповы</a:t>
            </a:r>
            <a:r>
              <a:rPr lang="ru-RU" dirty="0"/>
              <a:t> </a:t>
            </a:r>
            <a:r>
              <a:rPr lang="ru-RU" dirty="0" err="1"/>
              <a:t>будынак</a:t>
            </a:r>
            <a:r>
              <a:rPr lang="ru-RU" dirty="0"/>
              <a:t> </a:t>
            </a:r>
            <a:r>
              <a:rPr lang="ru-RU" dirty="0" err="1"/>
              <a:t>памерам</a:t>
            </a:r>
            <a:r>
              <a:rPr lang="ru-RU" dirty="0"/>
              <a:t> 24 х 16 м </a:t>
            </a:r>
            <a:r>
              <a:rPr lang="ru-RU" dirty="0" err="1"/>
              <a:t>меў</a:t>
            </a:r>
            <a:r>
              <a:rPr lang="ru-RU" dirty="0"/>
              <a:t> </a:t>
            </a:r>
            <a:r>
              <a:rPr lang="ru-RU" dirty="0" err="1"/>
              <a:t>тры</a:t>
            </a:r>
            <a:r>
              <a:rPr lang="ru-RU" dirty="0"/>
              <a:t> нефы, з </a:t>
            </a:r>
            <a:r>
              <a:rPr lang="ru-RU" dirty="0" err="1"/>
              <a:t>якіх</a:t>
            </a:r>
            <a:r>
              <a:rPr lang="ru-RU" dirty="0"/>
              <a:t> </a:t>
            </a:r>
            <a:r>
              <a:rPr lang="ru-RU" dirty="0" err="1"/>
              <a:t>галоўны</a:t>
            </a:r>
            <a:r>
              <a:rPr lang="ru-RU" dirty="0"/>
              <a:t> </a:t>
            </a:r>
            <a:r>
              <a:rPr lang="ru-RU" dirty="0" err="1"/>
              <a:t>завяршаўся</a:t>
            </a:r>
            <a:r>
              <a:rPr lang="ru-RU" dirty="0"/>
              <a:t> </a:t>
            </a:r>
            <a:r>
              <a:rPr lang="ru-RU" dirty="0" err="1"/>
              <a:t>апсідай</a:t>
            </a:r>
            <a:r>
              <a:rPr lang="ru-RU" dirty="0"/>
              <a:t>, а </a:t>
            </a:r>
            <a:r>
              <a:rPr lang="ru-RU" dirty="0" err="1"/>
              <a:t>бакавыя</a:t>
            </a:r>
            <a:r>
              <a:rPr lang="ru-RU" dirty="0"/>
              <a:t> — </a:t>
            </a:r>
            <a:r>
              <a:rPr lang="ru-RU" dirty="0" err="1"/>
              <a:t>нішамі</a:t>
            </a:r>
            <a:r>
              <a:rPr lang="ru-RU" dirty="0"/>
              <a:t>, </a:t>
            </a:r>
            <a:r>
              <a:rPr lang="ru-RU" dirty="0" err="1"/>
              <a:t>утопленымі</a:t>
            </a:r>
            <a:r>
              <a:rPr lang="ru-RU" dirty="0"/>
              <a:t> ў </a:t>
            </a:r>
            <a:r>
              <a:rPr lang="ru-RU" dirty="0" err="1"/>
              <a:t>тоўшчу</a:t>
            </a:r>
            <a:r>
              <a:rPr lang="ru-RU" dirty="0"/>
              <a:t> </a:t>
            </a:r>
            <a:r>
              <a:rPr lang="ru-RU" dirty="0" err="1"/>
              <a:t>ўсходняй</a:t>
            </a:r>
            <a:r>
              <a:rPr lang="ru-RU" dirty="0"/>
              <a:t> </a:t>
            </a:r>
            <a:r>
              <a:rPr lang="ru-RU" dirty="0" err="1"/>
              <a:t>сцяны</a:t>
            </a:r>
            <a:r>
              <a:rPr lang="ru-RU" dirty="0"/>
              <a:t>. </a:t>
            </a:r>
            <a:r>
              <a:rPr lang="ru-RU" dirty="0" err="1"/>
              <a:t>Падкупальная</a:t>
            </a:r>
            <a:r>
              <a:rPr lang="ru-RU" dirty="0"/>
              <a:t> </a:t>
            </a:r>
            <a:r>
              <a:rPr lang="ru-RU" dirty="0" err="1"/>
              <a:t>прастора</a:t>
            </a:r>
            <a:r>
              <a:rPr lang="ru-RU" dirty="0"/>
              <a:t>, як і ў </a:t>
            </a:r>
            <a:r>
              <a:rPr lang="ru-RU" dirty="0" err="1"/>
              <a:t>іншых</a:t>
            </a:r>
            <a:r>
              <a:rPr lang="ru-RU" dirty="0"/>
              <a:t> </a:t>
            </a:r>
            <a:r>
              <a:rPr lang="ru-RU" dirty="0" err="1"/>
              <a:t>полацкіх</a:t>
            </a:r>
            <a:r>
              <a:rPr lang="ru-RU" dirty="0"/>
              <a:t> храмах, </a:t>
            </a:r>
            <a:r>
              <a:rPr lang="ru-RU" dirty="0" err="1"/>
              <a:t>верагодна</a:t>
            </a:r>
            <a:r>
              <a:rPr lang="ru-RU" dirty="0"/>
              <a:t>, </a:t>
            </a:r>
            <a:r>
              <a:rPr lang="ru-RU" dirty="0" err="1"/>
              <a:t>таксама</a:t>
            </a:r>
            <a:r>
              <a:rPr lang="ru-RU" dirty="0"/>
              <a:t> была ссунута на </a:t>
            </a:r>
            <a:r>
              <a:rPr lang="ru-RU" dirty="0" err="1"/>
              <a:t>захад</a:t>
            </a:r>
            <a:r>
              <a:rPr lang="ru-RU" dirty="0"/>
              <a:t>, а да </a:t>
            </a:r>
            <a:r>
              <a:rPr lang="ru-RU" dirty="0" err="1"/>
              <a:t>асноўнага</a:t>
            </a:r>
            <a:r>
              <a:rPr lang="ru-RU" dirty="0"/>
              <a:t> </a:t>
            </a:r>
            <a:r>
              <a:rPr lang="ru-RU" dirty="0" err="1"/>
              <a:t>аб'ёму</a:t>
            </a:r>
            <a:r>
              <a:rPr lang="ru-RU" dirty="0"/>
              <a:t> з </a:t>
            </a:r>
            <a:r>
              <a:rPr lang="ru-RU" dirty="0" err="1"/>
              <a:t>трох</a:t>
            </a:r>
            <a:r>
              <a:rPr lang="ru-RU" dirty="0"/>
              <a:t> </a:t>
            </a:r>
            <a:r>
              <a:rPr lang="ru-RU" dirty="0" err="1"/>
              <a:t>бакоў</a:t>
            </a:r>
            <a:r>
              <a:rPr lang="ru-RU" dirty="0"/>
              <a:t> </a:t>
            </a:r>
            <a:r>
              <a:rPr lang="ru-RU" dirty="0" err="1"/>
              <a:t>прымыкалі</a:t>
            </a:r>
            <a:r>
              <a:rPr lang="ru-RU" dirty="0"/>
              <a:t> </a:t>
            </a:r>
            <a:r>
              <a:rPr lang="ru-RU" dirty="0" err="1"/>
              <a:t>прытворы</a:t>
            </a:r>
            <a:r>
              <a:rPr lang="ru-RU" dirty="0"/>
              <a:t>, </a:t>
            </a:r>
            <a:r>
              <a:rPr lang="ru-RU" dirty="0" err="1"/>
              <a:t>паўднёвы</a:t>
            </a:r>
            <a:r>
              <a:rPr lang="ru-RU" dirty="0"/>
              <a:t> і </a:t>
            </a:r>
            <a:r>
              <a:rPr lang="ru-RU" dirty="0" err="1"/>
              <a:t>паўночны</a:t>
            </a:r>
            <a:r>
              <a:rPr lang="ru-RU" dirty="0"/>
              <a:t> з </a:t>
            </a:r>
            <a:r>
              <a:rPr lang="ru-RU" dirty="0" err="1"/>
              <a:t>якіх</a:t>
            </a:r>
            <a:r>
              <a:rPr lang="ru-RU" dirty="0"/>
              <a:t> </a:t>
            </a:r>
            <a:r>
              <a:rPr lang="ru-RU" dirty="0" err="1"/>
              <a:t>завяршаліся</a:t>
            </a:r>
            <a:r>
              <a:rPr lang="ru-RU" dirty="0"/>
              <a:t> </a:t>
            </a:r>
            <a:r>
              <a:rPr lang="ru-RU" dirty="0" err="1"/>
              <a:t>апсідамі</a:t>
            </a:r>
            <a:r>
              <a:rPr lang="ru-RU" dirty="0"/>
              <a:t>. </a:t>
            </a:r>
            <a:r>
              <a:rPr lang="ru-RU" dirty="0" err="1"/>
              <a:t>Выразны</a:t>
            </a:r>
            <a:r>
              <a:rPr lang="ru-RU" dirty="0"/>
              <a:t> </a:t>
            </a:r>
            <a:r>
              <a:rPr lang="ru-RU" dirty="0" err="1"/>
              <a:t>вежападобны</a:t>
            </a:r>
            <a:r>
              <a:rPr lang="ru-RU" dirty="0"/>
              <a:t> </a:t>
            </a:r>
            <a:r>
              <a:rPr lang="ru-RU" dirty="0" err="1"/>
              <a:t>сілуэт</a:t>
            </a:r>
            <a:r>
              <a:rPr lang="ru-RU" dirty="0"/>
              <a:t> </a:t>
            </a:r>
            <a:r>
              <a:rPr lang="ru-RU" dirty="0" err="1"/>
              <a:t>царкве</a:t>
            </a:r>
            <a:r>
              <a:rPr lang="ru-RU" dirty="0"/>
              <a:t> </a:t>
            </a:r>
            <a:r>
              <a:rPr lang="ru-RU" dirty="0" err="1"/>
              <a:t>надавалі</a:t>
            </a:r>
            <a:r>
              <a:rPr lang="ru-RU" dirty="0"/>
              <a:t> </a:t>
            </a:r>
            <a:r>
              <a:rPr lang="ru-RU" dirty="0" err="1"/>
              <a:t>выкарыстаныя</a:t>
            </a:r>
            <a:r>
              <a:rPr lang="ru-RU" dirty="0"/>
              <a:t> </a:t>
            </a:r>
            <a:r>
              <a:rPr lang="ru-RU" dirty="0" err="1"/>
              <a:t>закамарнае</a:t>
            </a:r>
            <a:r>
              <a:rPr lang="ru-RU" dirty="0"/>
              <a:t> </a:t>
            </a:r>
            <a:r>
              <a:rPr lang="ru-RU" dirty="0" err="1"/>
              <a:t>перакрыцце</a:t>
            </a:r>
            <a:r>
              <a:rPr lang="ru-RU" dirty="0"/>
              <a:t> і </a:t>
            </a:r>
            <a:r>
              <a:rPr lang="ru-RU" dirty="0" err="1"/>
              <a:t>какошнікі</a:t>
            </a:r>
            <a:r>
              <a:rPr lang="ru-RU" dirty="0"/>
              <a:t>, </a:t>
            </a:r>
            <a:r>
              <a:rPr lang="ru-RU" dirty="0" err="1"/>
              <a:t>складанага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 </a:t>
            </a:r>
            <a:r>
              <a:rPr lang="ru-RU" dirty="0" err="1"/>
              <a:t>лапаткі</a:t>
            </a:r>
            <a:r>
              <a:rPr lang="ru-RU" dirty="0"/>
              <a:t>, </a:t>
            </a:r>
            <a:r>
              <a:rPr lang="ru-RU" dirty="0" err="1"/>
              <a:t>манументальнае</a:t>
            </a:r>
            <a:r>
              <a:rPr lang="ru-RU" dirty="0"/>
              <a:t>, </a:t>
            </a:r>
            <a:r>
              <a:rPr lang="ru-RU" dirty="0" err="1"/>
              <a:t>накшталт</a:t>
            </a:r>
            <a:r>
              <a:rPr lang="ru-RU" dirty="0"/>
              <a:t> </a:t>
            </a:r>
            <a:r>
              <a:rPr lang="ru-RU" dirty="0" err="1"/>
              <a:t>партала</a:t>
            </a:r>
            <a:r>
              <a:rPr lang="ru-RU" dirty="0"/>
              <a:t>, </a:t>
            </a:r>
            <a:r>
              <a:rPr lang="ru-RU" dirty="0" err="1"/>
              <a:t>вырашэнне</a:t>
            </a:r>
            <a:r>
              <a:rPr lang="ru-RU" dirty="0"/>
              <a:t> </a:t>
            </a:r>
            <a:r>
              <a:rPr lang="ru-RU" dirty="0" err="1"/>
              <a:t>галоўнага</a:t>
            </a:r>
            <a:r>
              <a:rPr lang="ru-RU" dirty="0"/>
              <a:t> </a:t>
            </a:r>
            <a:r>
              <a:rPr lang="ru-RU" dirty="0" err="1"/>
              <a:t>ўвахода</a:t>
            </a:r>
            <a:r>
              <a:rPr lang="ru-RU" dirty="0"/>
              <a:t> на </a:t>
            </a:r>
            <a:r>
              <a:rPr lang="ru-RU" dirty="0" err="1"/>
              <a:t>заходнім</a:t>
            </a:r>
            <a:r>
              <a:rPr lang="ru-RU" dirty="0"/>
              <a:t> </a:t>
            </a:r>
            <a:r>
              <a:rPr lang="ru-RU" dirty="0" err="1"/>
              <a:t>фасадзе</a:t>
            </a:r>
            <a:r>
              <a:rPr lang="ru-RU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54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38"/>
    </mc:Choice>
    <mc:Fallback>
      <p:transition spd="slow" advTm="7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315416"/>
            <a:ext cx="2971800" cy="1656184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Bookman Old Style" pitchFamily="18" charset="0"/>
              </a:rPr>
              <a:t>Манастыр</a:t>
            </a:r>
            <a:r>
              <a:rPr lang="ru-RU" sz="2400" dirty="0">
                <a:latin typeface="Bookman Old Style" pitchFamily="18" charset="0"/>
              </a:rPr>
              <a:t> </a:t>
            </a:r>
            <a:r>
              <a:rPr lang="ru-RU" sz="2400" dirty="0" err="1">
                <a:latin typeface="Bookman Old Style" pitchFamily="18" charset="0"/>
              </a:rPr>
              <a:t>Барыса</a:t>
            </a:r>
            <a:r>
              <a:rPr lang="ru-RU" sz="2400" dirty="0">
                <a:latin typeface="Bookman Old Style" pitchFamily="18" charset="0"/>
              </a:rPr>
              <a:t> і Глеба (</a:t>
            </a:r>
            <a:r>
              <a:rPr lang="ru-RU" sz="2400" dirty="0" err="1">
                <a:latin typeface="Bookman Old Style" pitchFamily="18" charset="0"/>
              </a:rPr>
              <a:t>Бельчыцкі</a:t>
            </a:r>
            <a:r>
              <a:rPr lang="ru-RU" sz="2400" dirty="0">
                <a:latin typeface="Bookman Old Style" pitchFamily="18" charset="0"/>
              </a:rPr>
              <a:t>)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6" b="22556"/>
          <a:stretch>
            <a:fillRect/>
          </a:stretch>
        </p:blipFill>
        <p:spPr>
          <a:xfrm>
            <a:off x="3923928" y="1052736"/>
            <a:ext cx="4982344" cy="39624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628800"/>
            <a:ext cx="3386336" cy="4680520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Bookman Old Style" pitchFamily="18" charset="0"/>
              </a:rPr>
              <a:t>быў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заснаваны</a:t>
            </a:r>
            <a:r>
              <a:rPr lang="ru-RU" sz="2000" dirty="0">
                <a:latin typeface="Bookman Old Style" pitchFamily="18" charset="0"/>
              </a:rPr>
              <a:t> як </a:t>
            </a:r>
            <a:r>
              <a:rPr lang="ru-RU" sz="2000" dirty="0" err="1">
                <a:latin typeface="Bookman Old Style" pitchFamily="18" charset="0"/>
              </a:rPr>
              <a:t>рэзідэнцыя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полацкіх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князёў</a:t>
            </a:r>
            <a:r>
              <a:rPr lang="ru-RU" sz="2000" dirty="0">
                <a:latin typeface="Bookman Old Style" pitchFamily="18" charset="0"/>
              </a:rPr>
              <a:t> на левым </a:t>
            </a:r>
            <a:r>
              <a:rPr lang="ru-RU" sz="2000" dirty="0" err="1">
                <a:latin typeface="Bookman Old Style" pitchFamily="18" charset="0"/>
              </a:rPr>
              <a:t>беразе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Заходняй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Дзвіны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пры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ўпадзенні</a:t>
            </a:r>
            <a:r>
              <a:rPr lang="ru-RU" sz="2000" dirty="0">
                <a:latin typeface="Bookman Old Style" pitchFamily="18" charset="0"/>
              </a:rPr>
              <a:t> ў </a:t>
            </a:r>
            <a:r>
              <a:rPr lang="ru-RU" sz="2000" dirty="0" err="1">
                <a:latin typeface="Bookman Old Style" pitchFamily="18" charset="0"/>
              </a:rPr>
              <a:t>яе</a:t>
            </a:r>
            <a:r>
              <a:rPr lang="ru-RU" sz="2000" dirty="0">
                <a:latin typeface="Bookman Old Style" pitchFamily="18" charset="0"/>
              </a:rPr>
              <a:t> р. </a:t>
            </a:r>
            <a:r>
              <a:rPr lang="ru-RU" sz="2000" dirty="0" err="1">
                <a:latin typeface="Bookman Old Style" pitchFamily="18" charset="0"/>
              </a:rPr>
              <a:t>Бяльчанкі</a:t>
            </a:r>
            <a:r>
              <a:rPr lang="ru-RU" sz="2000" dirty="0">
                <a:latin typeface="Bookman Old Style" pitchFamily="18" charset="0"/>
              </a:rPr>
              <a:t>. У </a:t>
            </a:r>
            <a:r>
              <a:rPr lang="ru-RU" sz="2000" dirty="0" err="1">
                <a:latin typeface="Bookman Old Style" pitchFamily="18" charset="0"/>
              </a:rPr>
              <a:t>розныя</a:t>
            </a:r>
            <a:r>
              <a:rPr lang="ru-RU" sz="2000" dirty="0">
                <a:latin typeface="Bookman Old Style" pitchFamily="18" charset="0"/>
              </a:rPr>
              <a:t> часы </a:t>
            </a:r>
            <a:r>
              <a:rPr lang="en-US" sz="2000" dirty="0">
                <a:latin typeface="Bookman Old Style" pitchFamily="18" charset="0"/>
              </a:rPr>
              <a:t>XII </a:t>
            </a:r>
            <a:r>
              <a:rPr lang="ru-RU" sz="2000" dirty="0">
                <a:latin typeface="Bookman Old Style" pitchFamily="18" charset="0"/>
              </a:rPr>
              <a:t>ст. тут было </a:t>
            </a:r>
            <a:r>
              <a:rPr lang="ru-RU" sz="2000" dirty="0" err="1">
                <a:latin typeface="Bookman Old Style" pitchFamily="18" charset="0"/>
              </a:rPr>
              <a:t>ўзведзена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некалькі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храмаў</a:t>
            </a:r>
            <a:r>
              <a:rPr lang="ru-RU" sz="2000" dirty="0">
                <a:latin typeface="Bookman Old Style" pitchFamily="18" charset="0"/>
              </a:rPr>
              <a:t>. Але </a:t>
            </a:r>
            <a:r>
              <a:rPr lang="ru-RU" sz="2000" dirty="0" err="1">
                <a:latin typeface="Bookman Old Style" pitchFamily="18" charset="0"/>
              </a:rPr>
              <a:t>дакладна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вядома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пра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чатыры</a:t>
            </a:r>
            <a:r>
              <a:rPr lang="ru-RU" sz="2000" dirty="0">
                <a:latin typeface="Bookman Old Style" pitchFamily="18" charset="0"/>
              </a:rPr>
              <a:t>: </a:t>
            </a:r>
            <a:r>
              <a:rPr lang="ru-RU" sz="2000" dirty="0" err="1">
                <a:latin typeface="Bookman Old Style" pitchFamily="18" charset="0"/>
              </a:rPr>
              <a:t>Вялікі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сабор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err="1">
                <a:latin typeface="Bookman Old Style" pitchFamily="18" charset="0"/>
              </a:rPr>
              <a:t>Пятніцкую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err="1">
                <a:latin typeface="Bookman Old Style" pitchFamily="18" charset="0"/>
              </a:rPr>
              <a:t>Барысаглебскую</a:t>
            </a:r>
            <a:r>
              <a:rPr lang="ru-RU" sz="2000" dirty="0">
                <a:latin typeface="Bookman Old Style" pitchFamily="18" charset="0"/>
              </a:rPr>
              <a:t> </a:t>
            </a:r>
            <a:r>
              <a:rPr lang="ru-RU" sz="2000" dirty="0" err="1">
                <a:latin typeface="Bookman Old Style" pitchFamily="18" charset="0"/>
              </a:rPr>
              <a:t>цэрквы</a:t>
            </a:r>
            <a:r>
              <a:rPr lang="ru-RU" sz="2000" dirty="0">
                <a:latin typeface="Bookman Old Style" pitchFamily="18" charset="0"/>
              </a:rPr>
              <a:t>, храм-</a:t>
            </a:r>
            <a:r>
              <a:rPr lang="ru-RU" sz="2000" dirty="0" err="1">
                <a:latin typeface="Bookman Old Style" pitchFamily="18" charset="0"/>
              </a:rPr>
              <a:t>трыконх</a:t>
            </a:r>
            <a:r>
              <a:rPr lang="ru-RU" sz="2000" dirty="0">
                <a:latin typeface="Bookman Old Style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49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2"/>
    </mc:Choice>
    <mc:Fallback>
      <p:transition spd="slow" advTm="8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Спаса-</a:t>
            </a:r>
            <a:r>
              <a:rPr lang="ru-RU" dirty="0" err="1" smtClean="0">
                <a:latin typeface="Bookman Old Style" pitchFamily="18" charset="0"/>
              </a:rPr>
              <a:t>Праабражэнскі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сабор</a:t>
            </a:r>
            <a:r>
              <a:rPr lang="ru-RU" dirty="0" smtClean="0">
                <a:latin typeface="Bookman Old Style" pitchFamily="18" charset="0"/>
              </a:rPr>
              <a:t> (Спаса-</a:t>
            </a:r>
            <a:r>
              <a:rPr lang="ru-RU" dirty="0" err="1" smtClean="0">
                <a:latin typeface="Bookman Old Style" pitchFamily="18" charset="0"/>
              </a:rPr>
              <a:t>Ефрасіннеўская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царква</a:t>
            </a:r>
            <a:r>
              <a:rPr lang="ru-RU" dirty="0" smtClean="0">
                <a:latin typeface="Bookman Old Style" pitchFamily="18" charset="0"/>
              </a:rPr>
              <a:t>)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5616624" cy="432048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947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97"/>
    </mc:Choice>
    <mc:Fallback>
      <p:transition spd="slow" advTm="7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Bookman Old Style" pitchFamily="18" charset="0"/>
              </a:rPr>
              <a:t>Спаса-</a:t>
            </a:r>
            <a:r>
              <a:rPr lang="ru-RU" dirty="0" err="1" smtClean="0">
                <a:latin typeface="Bookman Old Style" pitchFamily="18" charset="0"/>
              </a:rPr>
              <a:t>Праабражэнскі</a:t>
            </a:r>
            <a:r>
              <a:rPr lang="ru-RU" dirty="0" smtClean="0">
                <a:latin typeface="Bookman Old Style" pitchFamily="18" charset="0"/>
              </a:rPr>
              <a:t> (</a:t>
            </a:r>
            <a:r>
              <a:rPr lang="ru-RU" dirty="0" err="1" smtClean="0">
                <a:latin typeface="Bookman Old Style" pitchFamily="18" charset="0"/>
              </a:rPr>
              <a:t>Ефрасіннеўскі</a:t>
            </a:r>
            <a:r>
              <a:rPr lang="ru-RU" dirty="0" smtClean="0">
                <a:latin typeface="Bookman Old Style" pitchFamily="18" charset="0"/>
              </a:rPr>
              <a:t>) </a:t>
            </a:r>
            <a:r>
              <a:rPr lang="ru-RU" dirty="0" err="1" smtClean="0">
                <a:latin typeface="Bookman Old Style" pitchFamily="18" charset="0"/>
              </a:rPr>
              <a:t>манастыр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быў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другім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значным</a:t>
            </a:r>
            <a:r>
              <a:rPr lang="ru-RU" dirty="0" smtClean="0">
                <a:latin typeface="Bookman Old Style" pitchFamily="18" charset="0"/>
              </a:rPr>
              <a:t> комплексам </a:t>
            </a:r>
            <a:r>
              <a:rPr lang="ru-RU" dirty="0" err="1" smtClean="0">
                <a:latin typeface="Bookman Old Style" pitchFamily="18" charset="0"/>
              </a:rPr>
              <a:t>Полацка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</a:rPr>
              <a:t>які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быў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узведзены</a:t>
            </a:r>
            <a:r>
              <a:rPr lang="ru-RU" dirty="0" smtClean="0">
                <a:latin typeface="Bookman Old Style" pitchFamily="18" charset="0"/>
              </a:rPr>
              <a:t> у </a:t>
            </a:r>
            <a:r>
              <a:rPr lang="en-US" dirty="0" smtClean="0">
                <a:latin typeface="Bookman Old Style" pitchFamily="18" charset="0"/>
              </a:rPr>
              <a:t>XII </a:t>
            </a:r>
            <a:r>
              <a:rPr lang="ru-RU" dirty="0" smtClean="0">
                <a:latin typeface="Bookman Old Style" pitchFamily="18" charset="0"/>
              </a:rPr>
              <a:t>ст. за 2,5 км ад </a:t>
            </a:r>
            <a:r>
              <a:rPr lang="ru-RU" dirty="0" err="1" smtClean="0">
                <a:latin typeface="Bookman Old Style" pitchFamily="18" charset="0"/>
              </a:rPr>
              <a:t>Полацкага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дзядзінца</a:t>
            </a:r>
            <a:r>
              <a:rPr lang="ru-RU" dirty="0" smtClean="0">
                <a:latin typeface="Bookman Old Style" pitchFamily="18" charset="0"/>
              </a:rPr>
              <a:t>. У </a:t>
            </a:r>
            <a:r>
              <a:rPr lang="ru-RU" dirty="0" err="1" smtClean="0">
                <a:latin typeface="Bookman Old Style" pitchFamily="18" charset="0"/>
              </a:rPr>
              <a:t>яго</a:t>
            </a:r>
            <a:r>
              <a:rPr lang="ru-RU" dirty="0" smtClean="0">
                <a:latin typeface="Bookman Old Style" pitchFamily="18" charset="0"/>
              </a:rPr>
              <a:t> ансамбль </a:t>
            </a:r>
            <a:r>
              <a:rPr lang="ru-RU" dirty="0" err="1" smtClean="0">
                <a:latin typeface="Bookman Old Style" pitchFamily="18" charset="0"/>
              </a:rPr>
              <a:t>уваходзіла</a:t>
            </a:r>
            <a:r>
              <a:rPr lang="ru-RU" dirty="0" smtClean="0">
                <a:latin typeface="Bookman Old Style" pitchFamily="18" charset="0"/>
              </a:rPr>
              <a:t> два храмы - Спаса-</a:t>
            </a:r>
            <a:r>
              <a:rPr lang="ru-RU" dirty="0" err="1" smtClean="0">
                <a:latin typeface="Bookman Old Style" pitchFamily="18" charset="0"/>
              </a:rPr>
              <a:t>Праабражэнскі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сабор</a:t>
            </a:r>
            <a:r>
              <a:rPr lang="ru-RU" dirty="0" smtClean="0">
                <a:latin typeface="Bookman Old Style" pitchFamily="18" charset="0"/>
              </a:rPr>
              <a:t> (</a:t>
            </a:r>
            <a:r>
              <a:rPr lang="ru-RU" dirty="0" err="1" smtClean="0">
                <a:latin typeface="Bookman Old Style" pitchFamily="18" charset="0"/>
              </a:rPr>
              <a:t>будаўніцтва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вялося</a:t>
            </a:r>
            <a:r>
              <a:rPr lang="ru-RU" dirty="0" smtClean="0">
                <a:latin typeface="Bookman Old Style" pitchFamily="18" charset="0"/>
              </a:rPr>
              <a:t> ў 1152-1161 гг.) і безыменная </a:t>
            </a:r>
            <a:r>
              <a:rPr lang="ru-RU" dirty="0" err="1" smtClean="0">
                <a:latin typeface="Bookman Old Style" pitchFamily="18" charset="0"/>
              </a:rPr>
              <a:t>царква-пахавальня</a:t>
            </a:r>
            <a:r>
              <a:rPr lang="ru-RU" dirty="0" smtClean="0">
                <a:latin typeface="Bookman Old Style" pitchFamily="18" charset="0"/>
              </a:rPr>
              <a:t> (</a:t>
            </a:r>
            <a:r>
              <a:rPr lang="ru-RU" dirty="0" err="1" smtClean="0">
                <a:latin typeface="Bookman Old Style" pitchFamily="18" charset="0"/>
              </a:rPr>
              <a:t>яе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сапраўдная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назва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невядома</a:t>
            </a:r>
            <a:r>
              <a:rPr lang="ru-RU" dirty="0" smtClean="0">
                <a:latin typeface="Bookman Old Style" pitchFamily="18" charset="0"/>
              </a:rPr>
              <a:t>, а </a:t>
            </a:r>
            <a:r>
              <a:rPr lang="ru-RU" dirty="0" err="1" smtClean="0">
                <a:latin typeface="Bookman Old Style" pitchFamily="18" charset="0"/>
              </a:rPr>
              <a:t>звесткі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аб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пабудове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даюць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толькі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матэрыялы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археалагічньтх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раскопак</a:t>
            </a:r>
            <a:r>
              <a:rPr lang="ru-RU" dirty="0" smtClean="0">
                <a:latin typeface="Bookman Old Style" pitchFamily="18" charset="0"/>
              </a:rPr>
              <a:t>). </a:t>
            </a:r>
            <a:r>
              <a:rPr lang="ru-RU" dirty="0" err="1" smtClean="0">
                <a:latin typeface="Bookman Old Style" pitchFamily="18" charset="0"/>
              </a:rPr>
              <a:t>Архітэктарам</a:t>
            </a:r>
            <a:r>
              <a:rPr lang="ru-RU" dirty="0" smtClean="0">
                <a:latin typeface="Bookman Old Style" pitchFamily="18" charset="0"/>
              </a:rPr>
              <a:t> Спаса-</a:t>
            </a:r>
            <a:r>
              <a:rPr lang="ru-RU" dirty="0" err="1" smtClean="0">
                <a:latin typeface="Bookman Old Style" pitchFamily="18" charset="0"/>
              </a:rPr>
              <a:t>Праабражэнскай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царквы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быў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дойлід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Іаан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</a:rPr>
              <a:t>магчыма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</a:rPr>
              <a:t>манах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аднаго</a:t>
            </a:r>
            <a:r>
              <a:rPr lang="ru-RU" dirty="0" smtClean="0">
                <a:latin typeface="Bookman Old Style" pitchFamily="18" charset="0"/>
              </a:rPr>
              <a:t> з </a:t>
            </a:r>
            <a:r>
              <a:rPr lang="ru-RU" dirty="0" err="1" smtClean="0">
                <a:latin typeface="Bookman Old Style" pitchFamily="18" charset="0"/>
              </a:rPr>
              <a:t>тагачасных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манастыроў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</a:rPr>
              <a:t>кіраўнік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будаўнічых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арцеляў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</a:rPr>
              <a:t>што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маглі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выконваць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значныя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работьт</a:t>
            </a:r>
            <a:r>
              <a:rPr lang="ru-RU" dirty="0" smtClean="0">
                <a:latin typeface="Bookman Old Style" pitchFamily="18" charset="0"/>
              </a:rPr>
              <a:t> як у </a:t>
            </a:r>
            <a:r>
              <a:rPr lang="ru-RU" dirty="0" err="1" smtClean="0">
                <a:latin typeface="Bookman Old Style" pitchFamily="18" charset="0"/>
              </a:rPr>
              <a:t>самім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Полацку</a:t>
            </a:r>
            <a:r>
              <a:rPr lang="ru-RU" dirty="0" smtClean="0">
                <a:latin typeface="Bookman Old Style" pitchFamily="18" charset="0"/>
              </a:rPr>
              <a:t>, так і ў </a:t>
            </a:r>
            <a:r>
              <a:rPr lang="ru-RU" dirty="0" err="1" smtClean="0">
                <a:latin typeface="Bookman Old Style" pitchFamily="18" charset="0"/>
              </a:rPr>
              <a:t>яго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сумежных</a:t>
            </a:r>
            <a:r>
              <a:rPr lang="ru-RU" dirty="0" smtClean="0">
                <a:latin typeface="Bookman Old Style" pitchFamily="18" charset="0"/>
              </a:rPr>
              <a:t> землях, </a:t>
            </a:r>
            <a:r>
              <a:rPr lang="ru-RU" dirty="0" err="1" smtClean="0">
                <a:latin typeface="Bookman Old Style" pitchFamily="18" charset="0"/>
              </a:rPr>
              <a:t>якія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ўваходзілі</a:t>
            </a:r>
            <a:r>
              <a:rPr lang="ru-RU" dirty="0" smtClean="0">
                <a:latin typeface="Bookman Old Style" pitchFamily="18" charset="0"/>
              </a:rPr>
              <a:t> ў склад </a:t>
            </a:r>
            <a:r>
              <a:rPr lang="ru-RU" dirty="0" err="1" smtClean="0">
                <a:latin typeface="Bookman Old Style" pitchFamily="18" charset="0"/>
              </a:rPr>
              <a:t>Полацкай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епархіі</a:t>
            </a:r>
            <a:r>
              <a:rPr lang="ru-RU" dirty="0" smtClean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44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4"/>
    </mc:Choice>
    <mc:Fallback>
      <p:transition spd="slow" advTm="3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/>
          </a:bodyPr>
          <a:lstStyle/>
          <a:p>
            <a:r>
              <a:rPr lang="be-BY" sz="9600" dirty="0" smtClean="0">
                <a:latin typeface="Bookman Old Style" pitchFamily="18" charset="0"/>
              </a:rPr>
              <a:t>Віцебск</a:t>
            </a:r>
            <a:endParaRPr lang="ru-RU" sz="9600" dirty="0"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14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73"/>
    </mc:Choice>
    <mc:Fallback>
      <p:transition spd="slow" advTm="3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 err="1" smtClean="0">
                <a:latin typeface="Bookman Old Style" pitchFamily="18" charset="0"/>
              </a:rPr>
              <a:t>Касьцёл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latin typeface="Bookman Old Style" pitchFamily="18" charset="0"/>
              </a:rPr>
              <a:t>Сьвятога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latin typeface="Bookman Old Style" pitchFamily="18" charset="0"/>
              </a:rPr>
              <a:t>Міхала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latin typeface="Bookman Old Style" pitchFamily="18" charset="0"/>
              </a:rPr>
              <a:t>Арханёла</a:t>
            </a:r>
            <a:r>
              <a:rPr lang="ru-RU" sz="3200" dirty="0" smtClean="0">
                <a:latin typeface="Bookman Old Style" pitchFamily="18" charset="0"/>
              </a:rPr>
              <a:t> і </a:t>
            </a:r>
            <a:r>
              <a:rPr lang="ru-RU" sz="3200" dirty="0" err="1" smtClean="0">
                <a:latin typeface="Bookman Old Style" pitchFamily="18" charset="0"/>
              </a:rPr>
              <a:t>кляштар</a:t>
            </a:r>
            <a:r>
              <a:rPr lang="ru-RU" sz="3200" dirty="0" smtClean="0">
                <a:latin typeface="Bookman Old Style" pitchFamily="18" charset="0"/>
              </a:rPr>
              <a:t> </a:t>
            </a:r>
            <a:r>
              <a:rPr lang="ru-RU" sz="3200" dirty="0" err="1" smtClean="0">
                <a:latin typeface="Bookman Old Style" pitchFamily="18" charset="0"/>
              </a:rPr>
              <a:t>дамініканаў</a:t>
            </a:r>
            <a:endParaRPr lang="ru-RU" sz="3200" dirty="0">
              <a:latin typeface="Bookman Old Style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816423" cy="39604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128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Касьцёл</a:t>
            </a:r>
            <a:r>
              <a:rPr lang="ru-RU" sz="2000" dirty="0" smtClean="0"/>
              <a:t> </a:t>
            </a:r>
            <a:r>
              <a:rPr lang="ru-RU" sz="2000" dirty="0" err="1" smtClean="0"/>
              <a:t>Сьвятога</a:t>
            </a:r>
            <a:r>
              <a:rPr lang="ru-RU" sz="2000" dirty="0" smtClean="0"/>
              <a:t> </a:t>
            </a:r>
            <a:r>
              <a:rPr lang="ru-RU" sz="2000" dirty="0" err="1" smtClean="0"/>
              <a:t>Міхала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Арханёла</a:t>
            </a:r>
            <a:r>
              <a:rPr lang="ru-RU" sz="2000" dirty="0" smtClean="0"/>
              <a:t> і </a:t>
            </a:r>
            <a:r>
              <a:rPr lang="ru-RU" sz="2000" dirty="0" err="1" smtClean="0"/>
              <a:t>кляштар</a:t>
            </a:r>
            <a:r>
              <a:rPr lang="ru-RU" sz="2000" dirty="0" smtClean="0"/>
              <a:t> </a:t>
            </a:r>
            <a:r>
              <a:rPr lang="ru-RU" sz="2000" dirty="0" err="1" smtClean="0"/>
              <a:t>дамініканаў</a:t>
            </a:r>
            <a:r>
              <a:rPr lang="ru-RU" sz="2000" dirty="0" smtClean="0"/>
              <a:t> — </a:t>
            </a:r>
            <a:r>
              <a:rPr lang="ru-RU" sz="2000" dirty="0" err="1" smtClean="0"/>
              <a:t>колішні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рымска-каталіцкі</a:t>
            </a:r>
            <a:r>
              <a:rPr lang="ru-RU" sz="2000" dirty="0" smtClean="0"/>
              <a:t> </a:t>
            </a:r>
            <a:r>
              <a:rPr lang="ru-RU" sz="2000" dirty="0" err="1" smtClean="0"/>
              <a:t>кляштарны</a:t>
            </a:r>
            <a:r>
              <a:rPr lang="ru-RU" sz="2000" dirty="0" smtClean="0"/>
              <a:t> комплекс у </a:t>
            </a:r>
            <a:r>
              <a:rPr lang="ru-RU" sz="2000" dirty="0" err="1" smtClean="0"/>
              <a:t>Віцебску</a:t>
            </a:r>
            <a:r>
              <a:rPr lang="ru-RU" sz="2000" dirty="0" smtClean="0"/>
              <a:t>. </a:t>
            </a:r>
            <a:r>
              <a:rPr lang="ru-RU" sz="2000" dirty="0" err="1" smtClean="0"/>
              <a:t>Дзейнічаў</a:t>
            </a:r>
            <a:r>
              <a:rPr lang="ru-RU" sz="2000" dirty="0" smtClean="0"/>
              <a:t> у </a:t>
            </a:r>
            <a:r>
              <a:rPr lang="en-US" sz="2000" dirty="0" smtClean="0"/>
              <a:t>XVII — 1-</a:t>
            </a:r>
            <a:r>
              <a:rPr lang="ru-RU" sz="2000" dirty="0" smtClean="0"/>
              <a:t>й пал. </a:t>
            </a:r>
            <a:r>
              <a:rPr lang="en-US" sz="2000" dirty="0" smtClean="0"/>
              <a:t>XIX </a:t>
            </a:r>
            <a:r>
              <a:rPr lang="ru-RU" sz="2000" dirty="0" err="1" smtClean="0"/>
              <a:t>стст</a:t>
            </a:r>
            <a:r>
              <a:rPr lang="ru-RU" sz="2000" dirty="0" smtClean="0"/>
              <a:t>. </a:t>
            </a:r>
            <a:r>
              <a:rPr lang="ru-RU" sz="2000" dirty="0" err="1" smtClean="0"/>
              <a:t>Займаў</a:t>
            </a:r>
            <a:r>
              <a:rPr lang="ru-RU" sz="2000" dirty="0" smtClean="0"/>
              <a:t> </a:t>
            </a:r>
            <a:r>
              <a:rPr lang="ru-RU" sz="2000" dirty="0" err="1" smtClean="0"/>
              <a:t>пляц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плошчай</a:t>
            </a:r>
            <a:r>
              <a:rPr lang="ru-RU" sz="2000" dirty="0" smtClean="0"/>
              <a:t> 4950 </a:t>
            </a:r>
            <a:r>
              <a:rPr lang="ru-RU" sz="2000" dirty="0" err="1" smtClean="0"/>
              <a:t>кв</a:t>
            </a:r>
            <a:r>
              <a:rPr lang="ru-RU" sz="2000" dirty="0" smtClean="0"/>
              <a:t> м, на левым </a:t>
            </a:r>
            <a:r>
              <a:rPr lang="ru-RU" sz="2000" dirty="0" err="1" smtClean="0"/>
              <a:t>беразе</a:t>
            </a:r>
            <a:r>
              <a:rPr lang="ru-RU" sz="2000" dirty="0" smtClean="0"/>
              <a:t> </a:t>
            </a:r>
            <a:r>
              <a:rPr lang="ru-RU" sz="2000" dirty="0" err="1" smtClean="0"/>
              <a:t>Дзьвіны</a:t>
            </a:r>
            <a:r>
              <a:rPr lang="ru-RU" sz="2000" dirty="0" smtClean="0"/>
              <a:t> </a:t>
            </a:r>
            <a:r>
              <a:rPr lang="ru-RU" sz="2000" dirty="0" err="1" smtClean="0"/>
              <a:t>пры</a:t>
            </a:r>
            <a:r>
              <a:rPr lang="ru-RU" sz="2000" dirty="0" smtClean="0"/>
              <a:t> </a:t>
            </a:r>
            <a:r>
              <a:rPr lang="ru-RU" sz="2000" dirty="0" err="1" smtClean="0"/>
              <a:t>ўтоку</a:t>
            </a:r>
            <a:r>
              <a:rPr lang="ru-RU" sz="2000" dirty="0" smtClean="0"/>
              <a:t> ў </a:t>
            </a:r>
            <a:r>
              <a:rPr lang="ru-RU" sz="2000" dirty="0" err="1" smtClean="0"/>
              <a:t>яе</a:t>
            </a:r>
            <a:r>
              <a:rPr lang="ru-RU" sz="2000" dirty="0" smtClean="0"/>
              <a:t> </a:t>
            </a:r>
            <a:r>
              <a:rPr lang="ru-RU" sz="2000" dirty="0" err="1" smtClean="0"/>
              <a:t>ручая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Комплекс </a:t>
            </a:r>
            <a:r>
              <a:rPr lang="ru-RU" sz="2000" dirty="0" err="1" smtClean="0"/>
              <a:t>складаўся</a:t>
            </a:r>
            <a:r>
              <a:rPr lang="ru-RU" sz="2000" dirty="0" smtClean="0"/>
              <a:t> з </a:t>
            </a:r>
            <a:r>
              <a:rPr lang="ru-RU" sz="2000" dirty="0" err="1" smtClean="0"/>
              <a:t>мураванага</a:t>
            </a:r>
            <a:r>
              <a:rPr lang="ru-RU" sz="2000" dirty="0" smtClean="0"/>
              <a:t> </a:t>
            </a:r>
            <a:r>
              <a:rPr lang="ru-RU" sz="2000" dirty="0" err="1" smtClean="0"/>
              <a:t>касьцёла</a:t>
            </a:r>
            <a:r>
              <a:rPr lang="ru-RU" sz="2000" dirty="0" smtClean="0"/>
              <a:t>, </a:t>
            </a:r>
            <a:r>
              <a:rPr lang="ru-RU" sz="2000" dirty="0" err="1" smtClean="0"/>
              <a:t>драўлянага</a:t>
            </a:r>
            <a:r>
              <a:rPr lang="ru-RU" sz="2000" dirty="0" smtClean="0"/>
              <a:t> 1-павярховага </a:t>
            </a:r>
            <a:r>
              <a:rPr lang="ru-RU" sz="2000" dirty="0" err="1" smtClean="0"/>
              <a:t>кляштарнага</a:t>
            </a:r>
            <a:r>
              <a:rPr lang="ru-RU" sz="2000" dirty="0" smtClean="0"/>
              <a:t> корпусу на </a:t>
            </a:r>
            <a:r>
              <a:rPr lang="ru-RU" sz="2000" dirty="0" err="1" smtClean="0"/>
              <a:t>мураваным</a:t>
            </a:r>
            <a:r>
              <a:rPr lang="ru-RU" sz="2000" dirty="0" smtClean="0"/>
              <a:t> </a:t>
            </a:r>
            <a:r>
              <a:rPr lang="ru-RU" sz="2000" dirty="0" err="1" smtClean="0"/>
              <a:t>падмурку</a:t>
            </a:r>
            <a:r>
              <a:rPr lang="ru-RU" sz="2000" dirty="0" smtClean="0"/>
              <a:t> і </a:t>
            </a:r>
            <a:r>
              <a:rPr lang="ru-RU" sz="2000" dirty="0" err="1" smtClean="0"/>
              <a:t>шэрагу</a:t>
            </a:r>
            <a:r>
              <a:rPr lang="ru-RU" sz="2000" dirty="0" smtClean="0"/>
              <a:t> </a:t>
            </a:r>
            <a:r>
              <a:rPr lang="ru-RU" sz="2000" dirty="0" err="1" smtClean="0"/>
              <a:t>гаспадарчых</a:t>
            </a:r>
            <a:r>
              <a:rPr lang="ru-RU" sz="2000" dirty="0" smtClean="0"/>
              <a:t> </a:t>
            </a:r>
            <a:r>
              <a:rPr lang="ru-RU" sz="2000" dirty="0" err="1" smtClean="0"/>
              <a:t>збудаваньняў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02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76"/>
    </mc:Choice>
    <mc:Fallback>
      <p:transition spd="slow" advTm="9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err="1" smtClean="0">
                <a:latin typeface="Bookman Old Style" pitchFamily="18" charset="0"/>
              </a:rPr>
              <a:t>Царква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Дабравешчаньня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Прасьвятой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Багародзіцы</a:t>
            </a:r>
            <a:r>
              <a:rPr lang="ru-RU" sz="2800" dirty="0" smtClean="0">
                <a:latin typeface="Bookman Old Style" pitchFamily="18" charset="0"/>
              </a:rPr>
              <a:t> — </a:t>
            </a:r>
            <a:r>
              <a:rPr lang="ru-RU" sz="2800" dirty="0" err="1" smtClean="0">
                <a:latin typeface="Bookman Old Style" pitchFamily="18" charset="0"/>
              </a:rPr>
              <a:t>праваслаўнае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сакральнае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збудаваньне</a:t>
            </a:r>
            <a:r>
              <a:rPr lang="ru-RU" sz="2800" dirty="0" smtClean="0">
                <a:latin typeface="Bookman Old Style" pitchFamily="18" charset="0"/>
              </a:rPr>
              <a:t> ў </a:t>
            </a:r>
            <a:r>
              <a:rPr lang="ru-RU" sz="2800" dirty="0" err="1" smtClean="0">
                <a:latin typeface="Bookman Old Style" pitchFamily="18" charset="0"/>
              </a:rPr>
              <a:t>Віцебску</a:t>
            </a:r>
            <a:r>
              <a:rPr lang="ru-RU" sz="2800" dirty="0" smtClean="0">
                <a:latin typeface="Bookman Old Style" pitchFamily="18" charset="0"/>
              </a:rPr>
              <a:t>, </a:t>
            </a:r>
            <a:r>
              <a:rPr lang="ru-RU" sz="2800" dirty="0" err="1" smtClean="0">
                <a:latin typeface="Bookman Old Style" pitchFamily="18" charset="0"/>
              </a:rPr>
              <a:t>узьведзенае</a:t>
            </a:r>
            <a:r>
              <a:rPr lang="ru-RU" sz="2800" dirty="0" smtClean="0">
                <a:latin typeface="Bookman Old Style" pitchFamily="18" charset="0"/>
              </a:rPr>
              <a:t> ў </a:t>
            </a:r>
            <a:r>
              <a:rPr lang="en-US" sz="2800" dirty="0" smtClean="0">
                <a:latin typeface="Bookman Old Style" pitchFamily="18" charset="0"/>
              </a:rPr>
              <a:t>XII </a:t>
            </a:r>
            <a:r>
              <a:rPr lang="ru-RU" sz="2800" dirty="0" smtClean="0">
                <a:latin typeface="Bookman Old Style" pitchFamily="18" charset="0"/>
              </a:rPr>
              <a:t>ст.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20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31"/>
    </mc:Choice>
    <mc:Fallback>
      <p:transition spd="slow" advTm="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2.6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F7F35E-9B8F-40B1-82C0-F83868BFC68F}"/>
</file>

<file path=customXml/itemProps2.xml><?xml version="1.0" encoding="utf-8"?>
<ds:datastoreItem xmlns:ds="http://schemas.openxmlformats.org/officeDocument/2006/customXml" ds:itemID="{322CA444-8F02-4B92-AD1C-0D0DF8114C78}"/>
</file>

<file path=customXml/itemProps3.xml><?xml version="1.0" encoding="utf-8"?>
<ds:datastoreItem xmlns:ds="http://schemas.openxmlformats.org/officeDocument/2006/customXml" ds:itemID="{3DCEBAAF-5A28-4757-81FB-DA56A1F4E458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</TotalTime>
  <Words>531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АРХIТЭКТУРА СТАРАЖЫТНЫХ ГАРАДОЎ БЕЛАРУСІ</vt:lpstr>
      <vt:lpstr>ПОЛАЦК</vt:lpstr>
      <vt:lpstr>Княжацкі храм на дзядзінцы</vt:lpstr>
      <vt:lpstr>Манастыр Барыса і Глеба (Бельчыцкі)</vt:lpstr>
      <vt:lpstr>Спаса-Праабражэнскі сабор (Спаса-Ефрасіннеўская царква)</vt:lpstr>
      <vt:lpstr>Презентация PowerPoint</vt:lpstr>
      <vt:lpstr>Віцебск</vt:lpstr>
      <vt:lpstr>Касьцёл Сьвятога Міхала Арханёла і кляштар дамініканаў</vt:lpstr>
      <vt:lpstr>Царква Дабравешчаньня Прасьвятой Багародзіцы — праваслаўнае сакральнае збудаваньне ў Віцебску, узьведзенае ў XII ст.</vt:lpstr>
      <vt:lpstr>Касьцёл Сьвятога Язэпа і калегіюм езуітаў — колішні рымска-каталіцкі кляштарны і адукацыйны комплекс у Віцебску. Дзейнічаў у XVII — 1-й пал. XIX стст., існаваў да сяр. XX ст. Знаходзіўся на тэрыторыі Ніжняга замка на левым беразе рэчкі Віцьба.</vt:lpstr>
      <vt:lpstr>МІРСКІЙ ЗАМАК</vt:lpstr>
      <vt:lpstr>камяніца, асноўная частка якога ўзведзена ў XVI-XVII стагоддзях у непасрэднайблізкасці ад местечкаМир. На думку даследчыкаў, раней на яго месцы быларазмешчана феадальная сядзіба. Замак атачае раўнінная мясцовасць, непадалёкад замка працякае рэчка Міранка.</vt:lpstr>
      <vt:lpstr>Дакладная дата пачатку будаўніцтва невядомая, але мяркуюць, што яно пачалосяне раней 1522 - менавіта ў гэты час уладальнік тутэйшых месцаў Юрый Іллінічўрэгуляваў свае маёмасныя адносіны з Літавора Храптовіча.</vt:lpstr>
      <vt:lpstr>Касцёл Божага Цела (Фарны) у Нясвіжы </vt:lpstr>
      <vt:lpstr>Касцёл Божага Цела (Фарны) у Нясвіжы - архітэктурны помнік ранняга барока, першы езуіцкі касцёл на тэрыторыі Рэчы Паспалітай, радавая  пахавальня князёўРадзівілаў</vt:lpstr>
      <vt:lpstr>Презентация PowerPoint</vt:lpstr>
      <vt:lpstr>Лідскі замак </vt:lpstr>
      <vt:lpstr>Лідскі замак - замак у горадзе Ліда (Беларусь), пабудаваны ў 1330-я гады па даручэнні князя Гедыміна. Уваходзіў у лінію абароны супраць крыжакоўНавагрудак-Крэва-Меднікі-Трокі. Замак быў збудаваны з бутавага каменю і цэглы, меў у плане форму няправільнагачатырохвугольніка з дзвюма вуглавымі вежамі і быў пастаўлены на насыпнымпясчаным узгорку, акружаным балоцістымі берагамі рэк Лідзея і Каменка, з поўначы - ровам шырынёй каля 20 м, які злучаў гэтыя рэкі і аддзяляў замак ад горада. Пазней (верагодна, у XVI-XVII ст.) У сістэму предзамковых умацаванняў з усходу было ўключана штучнае возера. На замкавым двары размяшчалісяправаслаўная царква (у 1533 перанесена ў горад), жылыя і гаспадарчыяпабудовы, з 1568 - суд, архіў, астрог. Жылыя памяшканні размяшчаліся на верхніх</vt:lpstr>
      <vt:lpstr>Камянецкая вежа</vt:lpstr>
      <vt:lpstr>Камянецкая вежа (нарадзіўся Камянецкая вежа, памылкова Белая вежа) -найбольш добра захавалася абарончая вежа валынскага тыпу   і адначасовасамая высокая (каля 31 метры). Пабудавана ў 1271-1288 гадах. Помнікраманскага стылю з элементамі ранняй готыкі. Знаходзіцца ў горадзе Камянец(Брэсцкая вобласць, Беларусь).</vt:lpstr>
      <vt:lpstr>Холмскія вароты Брэсцкай         крэпасці</vt:lpstr>
      <vt:lpstr>Барысаглебская (Каложская) царква ў Гродне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Архітэктура старажытных гарадоў Беларусі</dc:title>
  <dc:creator>Admin</dc:creator>
  <cp:lastModifiedBy>Admin</cp:lastModifiedBy>
  <cp:revision>19</cp:revision>
  <dcterms:created xsi:type="dcterms:W3CDTF">2012-05-24T15:51:27Z</dcterms:created>
  <dcterms:modified xsi:type="dcterms:W3CDTF">2012-05-27T14:29:04Z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